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3.jp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4.jpg" ContentType="image/jpeg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257" r:id="rId3"/>
    <p:sldId id="279" r:id="rId4"/>
    <p:sldId id="258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4" r:id="rId19"/>
    <p:sldId id="280" r:id="rId20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662" autoAdjust="0"/>
    <p:restoredTop sz="94249" autoAdjust="0"/>
  </p:normalViewPr>
  <p:slideViewPr>
    <p:cSldViewPr snapToGrid="0" showGuides="1">
      <p:cViewPr>
        <p:scale>
          <a:sx n="66" d="100"/>
          <a:sy n="66" d="100"/>
        </p:scale>
        <p:origin x="-3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8" d="100"/>
          <a:sy n="48" d="100"/>
        </p:scale>
        <p:origin x="2940" y="54"/>
      </p:cViewPr>
      <p:guideLst>
        <p:guide orient="horz" pos="315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F0017-EF63-425B-8094-3DB0E708262E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38E1-084D-448F-976E-8E032B7A6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02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5371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10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4561605B-2FDC-E466-273B-114137A9A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752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11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ED9105D2-3DDF-2CD7-7E52-C83D3A54E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163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12</a:t>
            </a:fld>
            <a:endParaRPr lang="es-ES" dirty="0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D2BA9795-1BA1-C095-B441-684277324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827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13</a:t>
            </a:fld>
            <a:endParaRPr lang="es-ES" dirty="0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E53B55A4-EDAC-D321-1F0E-40B0F20E18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358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14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820BAE42-4C52-960D-564D-710BE58B1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51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15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01D8D70C-676F-3743-7316-770E66FB2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777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16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0953DBF7-4F88-99FB-B2CD-28EF770BC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15988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17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461EBD58-C54C-8D91-CB61-C4AD9B113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396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18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952403EE-51B9-3BC8-6208-D5ED0F544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015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850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2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96D8121D-782C-70A1-0E3D-C003453B4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386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3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96D8121D-782C-70A1-0E3D-C003453B4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7945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4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1F1F58D6-7AAC-E1B4-257C-020C75458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777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5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0862C5D1-B775-EB69-081D-9E79D4430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106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6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6B5672D9-671B-A842-8C91-008394DBD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284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7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F12F3EB6-1982-3AE2-DD03-95DCC9CCF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62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8</a:t>
            </a:fld>
            <a:endParaRPr lang="es-ES"/>
          </a:p>
        </p:txBody>
      </p:sp>
      <p:sp>
        <p:nvSpPr>
          <p:cNvPr id="6" name="Marcador de notas 5">
            <a:extLst>
              <a:ext uri="{FF2B5EF4-FFF2-40B4-BE49-F238E27FC236}">
                <a16:creationId xmlns:a16="http://schemas.microsoft.com/office/drawing/2014/main" id="{9E75A029-316F-B6B7-3CF9-C472D81A9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F38E1-084D-448F-976E-8E032B7A6170}" type="slidenum">
              <a:rPr lang="es-ES" smtClean="0"/>
              <a:t>9</a:t>
            </a:fld>
            <a:endParaRPr lang="es-ES"/>
          </a:p>
        </p:txBody>
      </p:sp>
      <p:sp>
        <p:nvSpPr>
          <p:cNvPr id="8" name="Marcador de notas 7">
            <a:extLst>
              <a:ext uri="{FF2B5EF4-FFF2-40B4-BE49-F238E27FC236}">
                <a16:creationId xmlns:a16="http://schemas.microsoft.com/office/drawing/2014/main" id="{672133A1-5C84-272E-7AEC-F73DBF12D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08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12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30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361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260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991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533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412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8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26C2A5BE-D708-C283-C638-08B196539F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00" y="6333612"/>
            <a:ext cx="3251200" cy="5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0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35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29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30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78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48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49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91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62B0-DDBA-4BF5-BAEE-B05EB3418003}" type="datetimeFigureOut">
              <a:rPr lang="es-ES" smtClean="0"/>
              <a:t>06/07/2022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82E05C-45FE-45CD-98F9-1C3BA1F88A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46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A519BBA-1810-E0C6-7D51-EE33F241A00B}"/>
              </a:ext>
            </a:extLst>
          </p:cNvPr>
          <p:cNvSpPr txBox="1"/>
          <p:nvPr/>
        </p:nvSpPr>
        <p:spPr>
          <a:xfrm>
            <a:off x="619079" y="2582614"/>
            <a:ext cx="98288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endParaRPr lang="es-ES" sz="2000" dirty="0">
              <a:solidFill>
                <a:schemeClr val="accent2">
                  <a:lumMod val="75000"/>
                </a:schemeClr>
              </a:solidFill>
              <a:latin typeface="MADE TOMMY" panose="02000503000000020004" pitchFamily="50" charset="0"/>
            </a:endParaRPr>
          </a:p>
          <a:p>
            <a:pPr algn="ctr"/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</a:t>
            </a:r>
          </a:p>
          <a:p>
            <a:pPr algn="ctr"/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apuesta por el futuro del medio rural asturiano” </a:t>
            </a:r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C1920A97-5F48-607E-B67B-E576C3CFE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507" y="4997945"/>
            <a:ext cx="4378235" cy="70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8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iagrama&#10;&#10;Descripción generada automáticamente">
            <a:extLst>
              <a:ext uri="{FF2B5EF4-FFF2-40B4-BE49-F238E27FC236}">
                <a16:creationId xmlns:a16="http://schemas.microsoft.com/office/drawing/2014/main" id="{53A3F9FF-2951-31E3-FC71-11D6409533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28" t="7300" r="28294" b="78096"/>
          <a:stretch/>
        </p:blipFill>
        <p:spPr>
          <a:xfrm rot="5400000">
            <a:off x="822437" y="1027473"/>
            <a:ext cx="952934" cy="219174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1" y="2538487"/>
            <a:ext cx="7441373" cy="3439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del sector productivo vinculado a la transformación y comercialización de la producción agraria, planteando acciones y alternativas para mejorar su rendimiento y sostenibilidad. Contenidos:	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Industria agroalimentaria en las zonas rurales.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Comercialización de productos agroalimentarios.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+ 11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1" y="1707847"/>
            <a:ext cx="61105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Transformación y comercialización de la producción agraria </a:t>
            </a:r>
            <a:r>
              <a:rPr lang="es-ES" sz="2400" b="1" i="0" u="none" strike="noStrike" baseline="0" dirty="0" err="1">
                <a:solidFill>
                  <a:srgbClr val="000000"/>
                </a:solidFill>
                <a:latin typeface="MADE TOMMY" panose="02000503000000020004" pitchFamily="50" charset="0"/>
              </a:rPr>
              <a:t>agraria</a:t>
            </a:r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0F71BF-2D82-03DC-BE99-4A7AEC23DE78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55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1" y="1995130"/>
            <a:ext cx="7441373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la actividad turística en el medio rural asturiano, revisando la evolución de la oferta y la demanda turística en las diferentes comarcas, el impacto sobre el territorio y los recursos y la sostenibilidad de los modelos turísticos existentes. Contenidos:	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Oferta turística.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Demanda turística.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Indicadores de competitividad y rentabilidad de la actividad turística.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Tendencias turísticas.</a:t>
            </a: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+ 11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1" y="1707847"/>
            <a:ext cx="61105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Actividad turística.</a:t>
            </a:r>
          </a:p>
        </p:txBody>
      </p:sp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7A4FE8C9-1DD0-8E62-C910-BBDD081AD1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3" t="45608" r="14528" b="44445"/>
          <a:stretch/>
        </p:blipFill>
        <p:spPr>
          <a:xfrm rot="5400000">
            <a:off x="215656" y="975043"/>
            <a:ext cx="1763242" cy="192727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0F0AEAC-1716-0DD9-9C6F-E7BBFDFB74ED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980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169512"/>
            <a:ext cx="7441373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la actividad pesquera, incluyendo planes de intervención para mejorar su rendimiento, rentabilidad y sostenibilidad. Contenidos:	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Pesca extractiva.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Primera comercialización de los productos pesqueros. 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Transformación de los productos de la pesca.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Elementos transversales.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+ 7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773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Pesca marítima.</a:t>
            </a:r>
          </a:p>
        </p:txBody>
      </p:sp>
      <p:pic>
        <p:nvPicPr>
          <p:cNvPr id="12" name="Imagen 11" descr="Diagrama&#10;&#10;Descripción generada automáticamente">
            <a:extLst>
              <a:ext uri="{FF2B5EF4-FFF2-40B4-BE49-F238E27FC236}">
                <a16:creationId xmlns:a16="http://schemas.microsoft.com/office/drawing/2014/main" id="{CE93C942-FD7D-2863-1BE4-BF0E028596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17" t="23808" r="26200" b="64975"/>
          <a:stretch/>
        </p:blipFill>
        <p:spPr>
          <a:xfrm rot="5400000">
            <a:off x="519625" y="1469252"/>
            <a:ext cx="1558648" cy="165002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90520F6-DF1E-4359-1C12-09ACFEB9FF61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1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480192"/>
            <a:ext cx="7441373" cy="367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la actividad económica en sectores no tradicionales de la economía rural, tanto en industria como en los servicios y en sus posibilidades de crecimiento. Contenidos:</a:t>
            </a:r>
          </a:p>
          <a:p>
            <a:endParaRPr lang="es-E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Industria manufacturera.</a:t>
            </a:r>
          </a:p>
          <a:p>
            <a:pPr marL="342900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Sector servicios.</a:t>
            </a:r>
          </a:p>
          <a:p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+ 11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773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Diversificación económica del medio rural (otras actividades)</a:t>
            </a:r>
            <a:endParaRPr lang="es-ES" sz="2400" b="1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ECD048BA-9B33-2A5B-0B0E-F799521AAC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64" t="52166" r="44116" b="38065"/>
          <a:stretch/>
        </p:blipFill>
        <p:spPr>
          <a:xfrm rot="5400000">
            <a:off x="498926" y="1359247"/>
            <a:ext cx="1196703" cy="165002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4DE9EC7-D2FE-9109-6A9A-2F896BDDB67F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59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538844"/>
            <a:ext cx="7441373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la dotación y necesidades de mejora de las infraestructuras, equipamientos y servicios públicos competencia de las Corporaciones Locales. Contenidos: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Catálogo de infraestructuras, equipamientos y servicios básicos, con su grado de disponibilidad y nivel de prestación en cada territorio.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del marco competencial para la dotación de infraestructuras y servicios y de las estrategias.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Medidas para asegurar el mantenimiento y sostenibilidad técnica y económico financiera.</a:t>
            </a:r>
          </a:p>
          <a:p>
            <a:pPr>
              <a:spcBef>
                <a:spcPts val="1200"/>
              </a:spcBef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general.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773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Necesidades de infraestructuras y servicios básicos locales</a:t>
            </a:r>
            <a:endParaRPr lang="es-ES" sz="2400" b="1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pic>
        <p:nvPicPr>
          <p:cNvPr id="12" name="Imagen 11" descr="Diagrama&#10;&#10;Descripción generada automáticamente">
            <a:extLst>
              <a:ext uri="{FF2B5EF4-FFF2-40B4-BE49-F238E27FC236}">
                <a16:creationId xmlns:a16="http://schemas.microsoft.com/office/drawing/2014/main" id="{089C0C75-83F3-C72C-823B-63C94F7C5C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5" t="8955" r="41183" b="79260"/>
          <a:stretch/>
        </p:blipFill>
        <p:spPr>
          <a:xfrm rot="5400000">
            <a:off x="34967" y="1071203"/>
            <a:ext cx="2073923" cy="222366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A9016D0-BA8C-FAAF-9198-C2375A013A33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66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199723"/>
            <a:ext cx="7565151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los procesos existentes en el Principado de Asturias para facilitar el acceso a la tierra a productores que pretendan obtener un rendimiento económico de las mismas y posibilitar el relevo generacional en las explotaciones gestionadas por personas próximas a la jubilación. Contenidos:</a:t>
            </a:r>
          </a:p>
          <a:p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Estructura general de la utilización de las tierras agrarias en el Principado de Asturias.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Titularidad de la tierra y de las explotaciones.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Modificación de las estructuras de propiedad de la tierra.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general.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773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Gestión de tierras y relevo generacional</a:t>
            </a:r>
            <a:endParaRPr lang="es-ES" sz="2400" b="1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pic>
        <p:nvPicPr>
          <p:cNvPr id="16" name="Imagen 15" descr="Diagrama&#10;&#10;Descripción generada automáticamente">
            <a:extLst>
              <a:ext uri="{FF2B5EF4-FFF2-40B4-BE49-F238E27FC236}">
                <a16:creationId xmlns:a16="http://schemas.microsoft.com/office/drawing/2014/main" id="{4B19C33A-C5C5-8A6F-DF73-93B2467FA2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98" t="17767" r="14229" b="69842"/>
          <a:stretch/>
        </p:blipFill>
        <p:spPr>
          <a:xfrm rot="5400000">
            <a:off x="454611" y="1228493"/>
            <a:ext cx="1227628" cy="194246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21596AD-FCE9-78DA-340A-08029C5F11C6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255994"/>
            <a:ext cx="7441373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pPr algn="just">
              <a:spcBef>
                <a:spcPts val="300"/>
              </a:spcBef>
              <a:spcAft>
                <a:spcPts val="600"/>
              </a:spcAft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del emprendimiento en el medio rural asturiano y de la eficacia de las medidas de apoyo implantadas. Contenidos: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Panorámica del emprendimiento en el medio rural.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Contenido, alcance e impacto de las medidas de apoyo a la iniciativa empresarial en las zonas rurales. 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Tendencias a nivel social, económico y tecnológico con potencial dinamizador de las economías rurales.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Propuestas de mejora de las iniciativas existentes o propuesta de medidas alternativas.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general.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280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Emprendimiento</a:t>
            </a:r>
          </a:p>
        </p:txBody>
      </p:sp>
      <p:pic>
        <p:nvPicPr>
          <p:cNvPr id="14" name="Imagen 13" descr="Diagrama&#10;&#10;Descripción generada automáticamente">
            <a:extLst>
              <a:ext uri="{FF2B5EF4-FFF2-40B4-BE49-F238E27FC236}">
                <a16:creationId xmlns:a16="http://schemas.microsoft.com/office/drawing/2014/main" id="{54EB8C4F-7E57-D6AF-074A-0D8962299C2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01" t="31005" r="13032" b="57144"/>
          <a:stretch/>
        </p:blipFill>
        <p:spPr>
          <a:xfrm rot="5400000">
            <a:off x="448281" y="1422107"/>
            <a:ext cx="1340170" cy="166777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C99B498-1784-BB7C-84F4-B531BC35CE20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427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169512"/>
            <a:ext cx="744137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pPr algn="just">
              <a:spcBef>
                <a:spcPts val="300"/>
              </a:spcBef>
              <a:spcAft>
                <a:spcPts val="600"/>
              </a:spcAft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las posibilidades y problemática de la atracción de nuevos pobladores para que se instalen los pueblos y aldeas de las zonas rurales del Principado de Asturias. Contenidos: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 experiencias de nuevos pobladores en España.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Definición de perfiles de nuevos pobladores.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Aspectos administrativos, jurídicos y económicos 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Identificación de obstáculos y oportunidades en la población de acogida 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Diseño de un plan piloto de atracción de nuevos residentes. </a:t>
            </a:r>
          </a:p>
          <a:p>
            <a:pPr>
              <a:spcBef>
                <a:spcPts val="600"/>
              </a:spcBef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general. 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7280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60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Nuevos pobladores</a:t>
            </a:r>
          </a:p>
        </p:txBody>
      </p:sp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341E0D53-675C-1F6F-89DB-6E7676BB38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50" t="51408" r="29913" b="38021"/>
          <a:stretch/>
        </p:blipFill>
        <p:spPr>
          <a:xfrm rot="5400000">
            <a:off x="712295" y="1204122"/>
            <a:ext cx="1012149" cy="193078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70E6327-7763-35D1-4598-9D2E67398EFF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75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493359" y="1906385"/>
            <a:ext cx="7441373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b="0" i="0" u="none" strike="noStrike" baseline="0" dirty="0">
              <a:latin typeface="MADE TOMMY" panose="02000503000000020004" pitchFamily="50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Desarrollo de la metodología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 aplicar en cada uno de los ámbitos.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Coordinación y apoyo a los Grupos en el desarrollo de las actuaciones que llevan a cabo.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Elaboración del documento final.	</a:t>
            </a:r>
          </a:p>
        </p:txBody>
      </p:sp>
      <p:pic>
        <p:nvPicPr>
          <p:cNvPr id="13" name="Imagen 12" descr="Diagrama&#10;&#10;Descripción generada automáticamente">
            <a:extLst>
              <a:ext uri="{FF2B5EF4-FFF2-40B4-BE49-F238E27FC236}">
                <a16:creationId xmlns:a16="http://schemas.microsoft.com/office/drawing/2014/main" id="{988507AE-29DF-DE61-95EB-8E47D4326F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5" t="22539" r="43864" b="65398"/>
          <a:stretch/>
        </p:blipFill>
        <p:spPr>
          <a:xfrm rot="5400000">
            <a:off x="528836" y="818610"/>
            <a:ext cx="1688905" cy="2240141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D8AA35A1-A596-36FD-7735-B9D2F8C064F7}"/>
              </a:ext>
            </a:extLst>
          </p:cNvPr>
          <p:cNvSpPr txBox="1"/>
          <p:nvPr/>
        </p:nvSpPr>
        <p:spPr>
          <a:xfrm>
            <a:off x="2493359" y="1707847"/>
            <a:ext cx="61105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Coordinación: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C529DC9-DF72-10DF-9680-2969E5114050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93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A519BBA-1810-E0C6-7D51-EE33F241A00B}"/>
              </a:ext>
            </a:extLst>
          </p:cNvPr>
          <p:cNvSpPr txBox="1"/>
          <p:nvPr/>
        </p:nvSpPr>
        <p:spPr>
          <a:xfrm>
            <a:off x="619079" y="2582614"/>
            <a:ext cx="98288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endParaRPr lang="es-ES" sz="2000" dirty="0">
              <a:solidFill>
                <a:schemeClr val="accent2">
                  <a:lumMod val="75000"/>
                </a:schemeClr>
              </a:solidFill>
              <a:latin typeface="MADE TOMMY" panose="02000503000000020004" pitchFamily="50" charset="0"/>
            </a:endParaRPr>
          </a:p>
          <a:p>
            <a:pPr algn="ctr"/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</a:t>
            </a:r>
          </a:p>
          <a:p>
            <a:pPr algn="ctr"/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apuesta por el futuro del medio rural asturiano” </a:t>
            </a:r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C1920A97-5F48-607E-B67B-E576C3CFE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507" y="4997945"/>
            <a:ext cx="4378235" cy="70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7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6569390-DC4A-D36F-ED9E-C0790194096A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5E3CC183-C6DD-CDCA-FE2B-10A4FE718B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88"/>
          <a:stretch/>
        </p:blipFill>
        <p:spPr>
          <a:xfrm>
            <a:off x="851531" y="1176920"/>
            <a:ext cx="8613794" cy="496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80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6569390-DC4A-D36F-ED9E-C0790194096A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DA929B62-B436-E74F-BC23-34553BC59C1A}"/>
              </a:ext>
            </a:extLst>
          </p:cNvPr>
          <p:cNvGrpSpPr/>
          <p:nvPr/>
        </p:nvGrpSpPr>
        <p:grpSpPr>
          <a:xfrm>
            <a:off x="604911" y="1325043"/>
            <a:ext cx="8764172" cy="2593814"/>
            <a:chOff x="604911" y="1325043"/>
            <a:chExt cx="8764172" cy="2593814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D1FC6837-F0DF-E2C9-0129-99AD3908842D}"/>
                </a:ext>
              </a:extLst>
            </p:cNvPr>
            <p:cNvGrpSpPr/>
            <p:nvPr/>
          </p:nvGrpSpPr>
          <p:grpSpPr>
            <a:xfrm>
              <a:off x="604911" y="1325043"/>
              <a:ext cx="8764172" cy="2593814"/>
              <a:chOff x="604911" y="1325043"/>
              <a:chExt cx="8764172" cy="2593814"/>
            </a:xfrm>
          </p:grpSpPr>
          <p:pic>
            <p:nvPicPr>
              <p:cNvPr id="5" name="Imagen 4">
                <a:extLst>
                  <a:ext uri="{FF2B5EF4-FFF2-40B4-BE49-F238E27FC236}">
                    <a16:creationId xmlns:a16="http://schemas.microsoft.com/office/drawing/2014/main" id="{D15FF587-4C7B-C0E0-8B9D-A10B01F71A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45" r="3253" b="49021"/>
              <a:stretch/>
            </p:blipFill>
            <p:spPr>
              <a:xfrm>
                <a:off x="604911" y="1325043"/>
                <a:ext cx="8764172" cy="2593814"/>
              </a:xfrm>
              <a:prstGeom prst="rect">
                <a:avLst/>
              </a:prstGeom>
            </p:spPr>
          </p:pic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D518DB7E-305F-1E2C-000F-1F91CBE269DD}"/>
                  </a:ext>
                </a:extLst>
              </p:cNvPr>
              <p:cNvSpPr/>
              <p:nvPr/>
            </p:nvSpPr>
            <p:spPr>
              <a:xfrm>
                <a:off x="4405313" y="2752725"/>
                <a:ext cx="171450" cy="314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D7C0BF2-271A-CCEE-AC92-7155A4187C50}"/>
                </a:ext>
              </a:extLst>
            </p:cNvPr>
            <p:cNvSpPr txBox="1"/>
            <p:nvPr/>
          </p:nvSpPr>
          <p:spPr>
            <a:xfrm>
              <a:off x="1626915" y="2472335"/>
              <a:ext cx="16578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Compromiso de gasto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A5571F44-ABF5-5D67-01B2-72710E33F1CD}"/>
                </a:ext>
              </a:extLst>
            </p:cNvPr>
            <p:cNvSpPr txBox="1"/>
            <p:nvPr/>
          </p:nvSpPr>
          <p:spPr>
            <a:xfrm>
              <a:off x="5170215" y="2472334"/>
              <a:ext cx="1454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Justificación (n+3)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3BA48835-BC8B-7F48-9032-3636F4F7C17E}"/>
                </a:ext>
              </a:extLst>
            </p:cNvPr>
            <p:cNvSpPr txBox="1"/>
            <p:nvPr/>
          </p:nvSpPr>
          <p:spPr>
            <a:xfrm>
              <a:off x="6600960" y="2863720"/>
              <a:ext cx="1657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Compromiso de gasto</a:t>
              </a:r>
            </a:p>
            <a:p>
              <a:endParaRPr lang="es-E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CC0FF5D3-06F1-B28C-ED1E-0978C10C91B8}"/>
              </a:ext>
            </a:extLst>
          </p:cNvPr>
          <p:cNvGrpSpPr/>
          <p:nvPr/>
        </p:nvGrpSpPr>
        <p:grpSpPr>
          <a:xfrm>
            <a:off x="604911" y="4122058"/>
            <a:ext cx="8764172" cy="2495489"/>
            <a:chOff x="604911" y="4122058"/>
            <a:chExt cx="8764172" cy="2495489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F46A8CFA-7CC3-DC36-6614-87C9F5DC29F7}"/>
                </a:ext>
              </a:extLst>
            </p:cNvPr>
            <p:cNvGrpSpPr/>
            <p:nvPr/>
          </p:nvGrpSpPr>
          <p:grpSpPr>
            <a:xfrm>
              <a:off x="604911" y="4122058"/>
              <a:ext cx="8764172" cy="2495489"/>
              <a:chOff x="604911" y="4122058"/>
              <a:chExt cx="8764172" cy="2495489"/>
            </a:xfrm>
          </p:grpSpPr>
          <p:pic>
            <p:nvPicPr>
              <p:cNvPr id="4" name="Imagen 3">
                <a:extLst>
                  <a:ext uri="{FF2B5EF4-FFF2-40B4-BE49-F238E27FC236}">
                    <a16:creationId xmlns:a16="http://schemas.microsoft.com/office/drawing/2014/main" id="{B6589ED0-ADD1-53B4-BA77-EAE115A8743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45" t="51978" r="3253" b="5994"/>
              <a:stretch/>
            </p:blipFill>
            <p:spPr>
              <a:xfrm>
                <a:off x="604911" y="4122058"/>
                <a:ext cx="8764172" cy="2138400"/>
              </a:xfrm>
              <a:prstGeom prst="rect">
                <a:avLst/>
              </a:prstGeom>
            </p:spPr>
          </p:pic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C125F87-0B3B-F0C8-B8EB-69C7B5B60B20}"/>
                  </a:ext>
                </a:extLst>
              </p:cNvPr>
              <p:cNvSpPr txBox="1"/>
              <p:nvPr/>
            </p:nvSpPr>
            <p:spPr>
              <a:xfrm>
                <a:off x="4405313" y="6309770"/>
                <a:ext cx="25462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400" dirty="0">
                    <a:latin typeface="MADE TOMMY" panose="02000503000000020004" pitchFamily="50" charset="0"/>
                  </a:rPr>
                  <a:t>Reglamento (UE) 2020/2220 </a:t>
                </a:r>
              </a:p>
            </p:txBody>
          </p:sp>
          <p:cxnSp>
            <p:nvCxnSpPr>
              <p:cNvPr id="12" name="Conector recto de flecha 11">
                <a:extLst>
                  <a:ext uri="{FF2B5EF4-FFF2-40B4-BE49-F238E27FC236}">
                    <a16:creationId xmlns:a16="http://schemas.microsoft.com/office/drawing/2014/main" id="{DED8E7A7-271F-E440-8946-5E4113EC8C9C}"/>
                  </a:ext>
                </a:extLst>
              </p:cNvPr>
              <p:cNvCxnSpPr>
                <a:stCxn id="11" idx="0"/>
              </p:cNvCxnSpPr>
              <p:nvPr/>
            </p:nvCxnSpPr>
            <p:spPr>
              <a:xfrm flipV="1">
                <a:off x="5678439" y="5951337"/>
                <a:ext cx="0" cy="35843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7E8FF1E-5EF4-FBD7-F688-D9EE9454C667}"/>
                </a:ext>
              </a:extLst>
            </p:cNvPr>
            <p:cNvSpPr txBox="1"/>
            <p:nvPr/>
          </p:nvSpPr>
          <p:spPr>
            <a:xfrm>
              <a:off x="1703115" y="4904410"/>
              <a:ext cx="16578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Compromiso de gasto</a:t>
              </a: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95CEA119-4888-4832-2D4A-7A4AB0CCC660}"/>
                </a:ext>
              </a:extLst>
            </p:cNvPr>
            <p:cNvSpPr txBox="1"/>
            <p:nvPr/>
          </p:nvSpPr>
          <p:spPr>
            <a:xfrm>
              <a:off x="6427515" y="4904409"/>
              <a:ext cx="1454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Justificación (n+3)</a:t>
              </a: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BDD0B3EB-7A1A-B3E9-8E25-B4153C85D805}"/>
                </a:ext>
              </a:extLst>
            </p:cNvPr>
            <p:cNvSpPr txBox="1"/>
            <p:nvPr/>
          </p:nvSpPr>
          <p:spPr>
            <a:xfrm>
              <a:off x="6624459" y="5302124"/>
              <a:ext cx="1657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</a:rPr>
                <a:t>Compromiso de gasto</a:t>
              </a:r>
            </a:p>
            <a:p>
              <a:endParaRPr lang="es-E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58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o 37">
            <a:extLst>
              <a:ext uri="{FF2B5EF4-FFF2-40B4-BE49-F238E27FC236}">
                <a16:creationId xmlns:a16="http://schemas.microsoft.com/office/drawing/2014/main" id="{4B884CB2-01CC-80D3-67E4-57774F09944D}"/>
              </a:ext>
            </a:extLst>
          </p:cNvPr>
          <p:cNvGrpSpPr/>
          <p:nvPr/>
        </p:nvGrpSpPr>
        <p:grpSpPr>
          <a:xfrm>
            <a:off x="5643120" y="3277649"/>
            <a:ext cx="5392141" cy="1667696"/>
            <a:chOff x="999067" y="4473082"/>
            <a:chExt cx="4311112" cy="1667696"/>
          </a:xfrm>
        </p:grpSpPr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B0A6EA53-B240-55CD-96D9-0407D1CFD0EE}"/>
                </a:ext>
              </a:extLst>
            </p:cNvPr>
            <p:cNvSpPr txBox="1"/>
            <p:nvPr/>
          </p:nvSpPr>
          <p:spPr>
            <a:xfrm>
              <a:off x="1009068" y="4473082"/>
              <a:ext cx="400011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Período 2000-2006: Estrategia LEADER / Proder2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CEEA4EBE-00B8-15B7-EE4D-16A36C97D9F5}"/>
                </a:ext>
              </a:extLst>
            </p:cNvPr>
            <p:cNvSpPr txBox="1"/>
            <p:nvPr/>
          </p:nvSpPr>
          <p:spPr>
            <a:xfrm>
              <a:off x="999067" y="4908632"/>
              <a:ext cx="410487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Período 2007-2013 : Estrategia LEADER y Estrategia FEP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67C1FBD8-D92D-C403-444B-684A12F1418E}"/>
                </a:ext>
              </a:extLst>
            </p:cNvPr>
            <p:cNvSpPr txBox="1"/>
            <p:nvPr/>
          </p:nvSpPr>
          <p:spPr>
            <a:xfrm>
              <a:off x="1009068" y="5320384"/>
              <a:ext cx="4301111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Período 2014-2020: Estrategia LEADER y Estrategia FEMP</a:t>
              </a: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CBF57BB4-7822-06FA-7C6E-9D51FEB7A750}"/>
                </a:ext>
              </a:extLst>
            </p:cNvPr>
            <p:cNvSpPr txBox="1"/>
            <p:nvPr/>
          </p:nvSpPr>
          <p:spPr>
            <a:xfrm>
              <a:off x="999067" y="5833001"/>
              <a:ext cx="377420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400" dirty="0">
                  <a:solidFill>
                    <a:srgbClr val="FF0000"/>
                  </a:solidFill>
                  <a:latin typeface="MADE TOMMY" panose="02000503000000020004" pitchFamily="50" charset="0"/>
                </a:rPr>
                <a:t>Período 2023-2027: Estrategia LEADER + FEMPA</a:t>
              </a: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9EA3540F-17A5-D200-495E-ECBD082179BB}"/>
              </a:ext>
            </a:extLst>
          </p:cNvPr>
          <p:cNvGrpSpPr/>
          <p:nvPr/>
        </p:nvGrpSpPr>
        <p:grpSpPr>
          <a:xfrm>
            <a:off x="987177" y="2261885"/>
            <a:ext cx="4086512" cy="4333554"/>
            <a:chOff x="5369933" y="2339266"/>
            <a:chExt cx="4086512" cy="4333554"/>
          </a:xfrm>
        </p:grpSpPr>
        <p:sp>
          <p:nvSpPr>
            <p:cNvPr id="4" name="Flecha: a la derecha con muesca 3">
              <a:extLst>
                <a:ext uri="{FF2B5EF4-FFF2-40B4-BE49-F238E27FC236}">
                  <a16:creationId xmlns:a16="http://schemas.microsoft.com/office/drawing/2014/main" id="{022DE5AD-E4B1-9BF8-66DD-1738951A39BE}"/>
                </a:ext>
              </a:extLst>
            </p:cNvPr>
            <p:cNvSpPr/>
            <p:nvPr/>
          </p:nvSpPr>
          <p:spPr>
            <a:xfrm rot="5400000">
              <a:off x="5871597" y="2758304"/>
              <a:ext cx="670554" cy="639033"/>
            </a:xfrm>
            <a:prstGeom prst="notched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91A9F484-EAB3-D3B7-4743-6964731ACE87}"/>
                </a:ext>
              </a:extLst>
            </p:cNvPr>
            <p:cNvSpPr txBox="1"/>
            <p:nvPr/>
          </p:nvSpPr>
          <p:spPr>
            <a:xfrm>
              <a:off x="5752416" y="2438352"/>
              <a:ext cx="9232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ANÁLISIS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D75B768-4AE3-D6CD-E0B4-F1E750F47D0E}"/>
                </a:ext>
              </a:extLst>
            </p:cNvPr>
            <p:cNvSpPr txBox="1"/>
            <p:nvPr/>
          </p:nvSpPr>
          <p:spPr>
            <a:xfrm>
              <a:off x="5539495" y="3431372"/>
              <a:ext cx="13757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DIAGNÓSTICO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48963BC6-9B04-DBDC-DBDF-BFC8D421C046}"/>
                </a:ext>
              </a:extLst>
            </p:cNvPr>
            <p:cNvSpPr txBox="1"/>
            <p:nvPr/>
          </p:nvSpPr>
          <p:spPr>
            <a:xfrm>
              <a:off x="5663510" y="4446538"/>
              <a:ext cx="11310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OBJETIVOS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D50980B-908C-029B-E79D-C50F20E8D3D8}"/>
                </a:ext>
              </a:extLst>
            </p:cNvPr>
            <p:cNvSpPr txBox="1"/>
            <p:nvPr/>
          </p:nvSpPr>
          <p:spPr>
            <a:xfrm>
              <a:off x="5539495" y="5410513"/>
              <a:ext cx="16103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PLAN DE ACCIÓN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978E4ED-7640-AD73-3C0F-BB0668CF94A6}"/>
                </a:ext>
              </a:extLst>
            </p:cNvPr>
            <p:cNvSpPr txBox="1"/>
            <p:nvPr/>
          </p:nvSpPr>
          <p:spPr>
            <a:xfrm>
              <a:off x="5576908" y="6365043"/>
              <a:ext cx="12641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>
                  <a:latin typeface="MADE TOMMY" panose="02000503000000020004" pitchFamily="50" charset="0"/>
                </a:rPr>
                <a:t>EVALUACIÓN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9AF422A-D816-1FAA-33BE-4005E20B1323}"/>
                </a:ext>
              </a:extLst>
            </p:cNvPr>
            <p:cNvSpPr txBox="1"/>
            <p:nvPr/>
          </p:nvSpPr>
          <p:spPr>
            <a:xfrm>
              <a:off x="7631971" y="4182877"/>
              <a:ext cx="18244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dirty="0">
                  <a:latin typeface="MADE TOMMY" panose="02000503000000020004" pitchFamily="50" charset="0"/>
                </a:rPr>
                <a:t>PARTICIPACIÓN</a:t>
              </a:r>
            </a:p>
            <a:p>
              <a:pPr algn="ctr"/>
              <a:r>
                <a:rPr lang="es-ES" dirty="0">
                  <a:latin typeface="MADE TOMMY" panose="02000503000000020004" pitchFamily="50" charset="0"/>
                </a:rPr>
                <a:t>SOCIAL</a:t>
              </a:r>
            </a:p>
          </p:txBody>
        </p:sp>
        <p:sp>
          <p:nvSpPr>
            <p:cNvPr id="18" name="Flecha: a la derecha con muesca 17">
              <a:extLst>
                <a:ext uri="{FF2B5EF4-FFF2-40B4-BE49-F238E27FC236}">
                  <a16:creationId xmlns:a16="http://schemas.microsoft.com/office/drawing/2014/main" id="{197B9E60-F461-07C1-6C56-A4A77FBF411E}"/>
                </a:ext>
              </a:extLst>
            </p:cNvPr>
            <p:cNvSpPr/>
            <p:nvPr/>
          </p:nvSpPr>
          <p:spPr>
            <a:xfrm rot="5400000">
              <a:off x="5859149" y="3751324"/>
              <a:ext cx="670554" cy="639033"/>
            </a:xfrm>
            <a:prstGeom prst="notched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Flecha: a la derecha con muesca 18">
              <a:extLst>
                <a:ext uri="{FF2B5EF4-FFF2-40B4-BE49-F238E27FC236}">
                  <a16:creationId xmlns:a16="http://schemas.microsoft.com/office/drawing/2014/main" id="{A85C9C28-96D0-121B-8830-07788A9D71DE}"/>
                </a:ext>
              </a:extLst>
            </p:cNvPr>
            <p:cNvSpPr/>
            <p:nvPr/>
          </p:nvSpPr>
          <p:spPr>
            <a:xfrm rot="5400000">
              <a:off x="5878661" y="4723921"/>
              <a:ext cx="670554" cy="639033"/>
            </a:xfrm>
            <a:prstGeom prst="notched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Flecha: a la derecha con muesca 19">
              <a:extLst>
                <a:ext uri="{FF2B5EF4-FFF2-40B4-BE49-F238E27FC236}">
                  <a16:creationId xmlns:a16="http://schemas.microsoft.com/office/drawing/2014/main" id="{C53854BC-56BE-F266-77A8-92C9164306DD}"/>
                </a:ext>
              </a:extLst>
            </p:cNvPr>
            <p:cNvSpPr/>
            <p:nvPr/>
          </p:nvSpPr>
          <p:spPr>
            <a:xfrm rot="5400000">
              <a:off x="5846553" y="5712599"/>
              <a:ext cx="670554" cy="639033"/>
            </a:xfrm>
            <a:prstGeom prst="notched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BB20A862-AB6B-73AD-10BD-81A3D05CA9A0}"/>
                </a:ext>
              </a:extLst>
            </p:cNvPr>
            <p:cNvSpPr/>
            <p:nvPr/>
          </p:nvSpPr>
          <p:spPr>
            <a:xfrm>
              <a:off x="5369933" y="2339266"/>
              <a:ext cx="1705116" cy="433355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BECF5142-CAAF-9B36-5A95-22C214A4DB59}"/>
              </a:ext>
            </a:extLst>
          </p:cNvPr>
          <p:cNvGrpSpPr/>
          <p:nvPr/>
        </p:nvGrpSpPr>
        <p:grpSpPr>
          <a:xfrm>
            <a:off x="619296" y="1038386"/>
            <a:ext cx="9105275" cy="1472001"/>
            <a:chOff x="761943" y="1318980"/>
            <a:chExt cx="8344225" cy="1472001"/>
          </a:xfrm>
        </p:grpSpPr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08BA5E-3651-6C88-BD32-66D2CCABBD27}"/>
                </a:ext>
              </a:extLst>
            </p:cNvPr>
            <p:cNvSpPr txBox="1"/>
            <p:nvPr/>
          </p:nvSpPr>
          <p:spPr>
            <a:xfrm>
              <a:off x="999067" y="1375209"/>
              <a:ext cx="2427756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latin typeface="MADE TOMMY" panose="02000503000000020004" pitchFamily="50" charset="0"/>
                </a:rPr>
                <a:t>ESTRATEGIA DE</a:t>
              </a:r>
            </a:p>
            <a:p>
              <a:r>
                <a:rPr lang="es-ES" dirty="0">
                  <a:latin typeface="MADE TOMMY" panose="02000503000000020004" pitchFamily="50" charset="0"/>
                </a:rPr>
                <a:t>DESARROLLO LOCAL</a:t>
              </a:r>
            </a:p>
            <a:p>
              <a:r>
                <a:rPr lang="es-ES" dirty="0">
                  <a:latin typeface="MADE TOMMY" panose="02000503000000020004" pitchFamily="50" charset="0"/>
                </a:rPr>
                <a:t>PARTICIPATIVO</a:t>
              </a:r>
            </a:p>
            <a:p>
              <a:endParaRPr lang="es-ES" dirty="0">
                <a:latin typeface="MADE TOMMY" panose="02000503000000020004" pitchFamily="50" charset="0"/>
              </a:endParaRPr>
            </a:p>
            <a:p>
              <a:r>
                <a:rPr lang="es-ES" sz="1400" dirty="0">
                  <a:latin typeface="MADE TOMMY" panose="02000503000000020004" pitchFamily="50" charset="0"/>
                </a:rPr>
                <a:t>.</a:t>
              </a:r>
            </a:p>
          </p:txBody>
        </p:sp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381A2C32-2F82-1389-A2A4-AF4365CFC6CC}"/>
                </a:ext>
              </a:extLst>
            </p:cNvPr>
            <p:cNvGrpSpPr/>
            <p:nvPr/>
          </p:nvGrpSpPr>
          <p:grpSpPr>
            <a:xfrm>
              <a:off x="761943" y="1318980"/>
              <a:ext cx="8344225" cy="988883"/>
              <a:chOff x="761943" y="1318980"/>
              <a:chExt cx="8344225" cy="988883"/>
            </a:xfrm>
          </p:grpSpPr>
          <p:sp>
            <p:nvSpPr>
              <p:cNvPr id="31" name="Rectángulo: esquinas redondeadas 30">
                <a:extLst>
                  <a:ext uri="{FF2B5EF4-FFF2-40B4-BE49-F238E27FC236}">
                    <a16:creationId xmlns:a16="http://schemas.microsoft.com/office/drawing/2014/main" id="{C4F3E3E8-3014-3E6B-43B4-269869DDA3E5}"/>
                  </a:ext>
                </a:extLst>
              </p:cNvPr>
              <p:cNvSpPr/>
              <p:nvPr/>
            </p:nvSpPr>
            <p:spPr>
              <a:xfrm>
                <a:off x="761943" y="1318980"/>
                <a:ext cx="8344225" cy="98888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E7A21012-AA84-670F-37F0-3F0491DEA1E7}"/>
                  </a:ext>
                </a:extLst>
              </p:cNvPr>
              <p:cNvSpPr txBox="1"/>
              <p:nvPr/>
            </p:nvSpPr>
            <p:spPr>
              <a:xfrm>
                <a:off x="3426824" y="1441426"/>
                <a:ext cx="5560748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sz="1400" dirty="0">
                    <a:latin typeface="MADE TOMMY" panose="02000503000000020004" pitchFamily="50" charset="0"/>
                  </a:rPr>
                  <a:t>Documento de planificación para impulsar el desarrollo socioeconómico del territorio durante un determinado período, elaborado por cada Grupo de Acción Local mediante un proceso participativo.</a:t>
                </a:r>
                <a:endParaRPr lang="es-ES" sz="1400" dirty="0"/>
              </a:p>
            </p:txBody>
          </p:sp>
        </p:grp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DC72E15-27DB-705A-8EFA-345DFA1824E2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2" name="Flecha: hacia la izquierda 1">
            <a:extLst>
              <a:ext uri="{FF2B5EF4-FFF2-40B4-BE49-F238E27FC236}">
                <a16:creationId xmlns:a16="http://schemas.microsoft.com/office/drawing/2014/main" id="{198188C9-B560-D04A-355F-480C2FC49F10}"/>
              </a:ext>
            </a:extLst>
          </p:cNvPr>
          <p:cNvSpPr/>
          <p:nvPr/>
        </p:nvSpPr>
        <p:spPr>
          <a:xfrm>
            <a:off x="2790816" y="4267197"/>
            <a:ext cx="406454" cy="326638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77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950B9A4-4488-B163-293C-7C2FA844796D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6AE0F81-85AE-7C11-AB33-08CE6CBC0B64}"/>
              </a:ext>
            </a:extLst>
          </p:cNvPr>
          <p:cNvSpPr txBox="1"/>
          <p:nvPr/>
        </p:nvSpPr>
        <p:spPr>
          <a:xfrm>
            <a:off x="647114" y="2280195"/>
            <a:ext cx="886308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8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Analizar el medio rural asturiano</a:t>
            </a:r>
            <a:r>
              <a:rPr lang="es-ES" sz="28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 de forma coherente y homogénea, </a:t>
            </a:r>
            <a:r>
              <a:rPr lang="es-ES" sz="28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diseñando una estrategia global  a escala regional </a:t>
            </a:r>
            <a:r>
              <a:rPr lang="es-ES" sz="28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para su aplicación en el </a:t>
            </a:r>
            <a:r>
              <a:rPr lang="es-ES" sz="28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periodo 2023-27 </a:t>
            </a:r>
            <a:r>
              <a:rPr lang="es-ES" sz="28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en el Principado de Asturias</a:t>
            </a:r>
            <a:r>
              <a:rPr lang="es-ES" sz="2800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.</a:t>
            </a:r>
            <a:endParaRPr lang="es-ES" sz="2800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9AB94F5-8F2F-ED50-8E33-20AC5908439D}"/>
              </a:ext>
            </a:extLst>
          </p:cNvPr>
          <p:cNvSpPr txBox="1"/>
          <p:nvPr/>
        </p:nvSpPr>
        <p:spPr>
          <a:xfrm>
            <a:off x="1146734" y="1670319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OBJETIVO: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5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CCF9E991-C9BF-B4D0-E2A1-B1505A7A7AB6}"/>
              </a:ext>
            </a:extLst>
          </p:cNvPr>
          <p:cNvSpPr txBox="1"/>
          <p:nvPr/>
        </p:nvSpPr>
        <p:spPr>
          <a:xfrm>
            <a:off x="950005" y="3949511"/>
            <a:ext cx="8876714" cy="250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290"/>
              </a:spcAft>
            </a:pPr>
            <a:r>
              <a:rPr lang="es-ES" sz="2400" u="sng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Sectores productivos:</a:t>
            </a:r>
          </a:p>
          <a:p>
            <a:pPr marL="342900" lvl="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El sector primario. </a:t>
            </a:r>
          </a:p>
          <a:p>
            <a:pPr marL="342900" lvl="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Transformación y comercialización de la producción agraria. </a:t>
            </a:r>
          </a:p>
          <a:p>
            <a:pPr marL="342900" lvl="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El sector turístico vinculado al medio rural.</a:t>
            </a:r>
          </a:p>
          <a:p>
            <a:pPr marL="342900" lvl="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El sector pesquero.</a:t>
            </a:r>
          </a:p>
          <a:p>
            <a:pPr marL="342900" lvl="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El sector servicios e industrial presentes en el medio rural.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761120B-1E25-E3D8-29F6-59857C9D61C1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02D27CA-BD65-D06E-24DD-77377EEA31EC}"/>
              </a:ext>
            </a:extLst>
          </p:cNvPr>
          <p:cNvSpPr txBox="1"/>
          <p:nvPr/>
        </p:nvSpPr>
        <p:spPr>
          <a:xfrm>
            <a:off x="1012874" y="1881335"/>
            <a:ext cx="78638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290"/>
              </a:spcAft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Compartiendo una metodología común, se realizará un diagnóstico </a:t>
            </a: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del medio rural asturiano, holístico e integral,  organizado en torno a dos bloques </a:t>
            </a: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de interés: </a:t>
            </a:r>
            <a:r>
              <a:rPr lang="es-ES" sz="24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sectores productivos </a:t>
            </a: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y </a:t>
            </a:r>
            <a:r>
              <a:rPr lang="es-ES" sz="24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políticas de interés prioritario.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01EE4D0-433B-EC04-1002-8A4BC4ECDB1D}"/>
              </a:ext>
            </a:extLst>
          </p:cNvPr>
          <p:cNvSpPr txBox="1"/>
          <p:nvPr/>
        </p:nvSpPr>
        <p:spPr>
          <a:xfrm>
            <a:off x="950005" y="1124246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ALCANCE: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6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CCF9E991-C9BF-B4D0-E2A1-B1505A7A7AB6}"/>
              </a:ext>
            </a:extLst>
          </p:cNvPr>
          <p:cNvSpPr txBox="1"/>
          <p:nvPr/>
        </p:nvSpPr>
        <p:spPr>
          <a:xfrm>
            <a:off x="1012874" y="4005776"/>
            <a:ext cx="8679766" cy="250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290"/>
              </a:spcAft>
            </a:pPr>
            <a:r>
              <a:rPr lang="es-ES" sz="2400" u="sng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Políticas de interés prioritario:</a:t>
            </a:r>
          </a:p>
          <a:p>
            <a:pPr lvl="0">
              <a:spcAft>
                <a:spcPts val="290"/>
              </a:spcAft>
            </a:pPr>
            <a:endParaRPr lang="es-ES" sz="2400" u="sng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</a:rPr>
              <a:t>Infraestructuras públicas locales.</a:t>
            </a:r>
          </a:p>
          <a:p>
            <a:pPr marL="34290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</a:rPr>
              <a:t>Gestión de tierras y relevo generacional.</a:t>
            </a:r>
          </a:p>
          <a:p>
            <a:pPr marL="34290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</a:rPr>
              <a:t>Emprendimiento en el medio rural. </a:t>
            </a:r>
          </a:p>
          <a:p>
            <a:pPr marL="342900" indent="-342900">
              <a:spcAft>
                <a:spcPts val="29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</a:rPr>
              <a:t>Nuevos pobladores.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D7420EE-D6F9-0017-04AA-0FE5B164A66E}"/>
              </a:ext>
            </a:extLst>
          </p:cNvPr>
          <p:cNvSpPr txBox="1"/>
          <p:nvPr/>
        </p:nvSpPr>
        <p:spPr>
          <a:xfrm>
            <a:off x="950005" y="1124246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ALCANCE: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D7CEB6-104B-F8DB-A816-053FFA1E14D1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20BBF5-CCE6-762B-D98F-A58BC82E3CA5}"/>
              </a:ext>
            </a:extLst>
          </p:cNvPr>
          <p:cNvSpPr txBox="1"/>
          <p:nvPr/>
        </p:nvSpPr>
        <p:spPr>
          <a:xfrm>
            <a:off x="1012874" y="1881335"/>
            <a:ext cx="78638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290"/>
              </a:spcAft>
            </a:pP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Compartiendo una metodología común, se realizará un diagnóstico </a:t>
            </a:r>
            <a:r>
              <a:rPr lang="es-ES" sz="2400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del medio rural asturiano, holístico e integral,  organizado en torno a dos bloques </a:t>
            </a: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de interés: </a:t>
            </a:r>
            <a:r>
              <a:rPr lang="es-ES" sz="24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sectores productivos </a:t>
            </a:r>
            <a:r>
              <a:rPr lang="es-ES" sz="2400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y </a:t>
            </a:r>
            <a:r>
              <a:rPr lang="es-ES" sz="2400" b="1" dirty="0">
                <a:solidFill>
                  <a:srgbClr val="000000"/>
                </a:solidFill>
                <a:effectLst/>
                <a:latin typeface="MADE TOMMY" panose="02000503000000020004" pitchFamily="50" charset="0"/>
                <a:ea typeface="Calibri" panose="020F0502020204030204" pitchFamily="34" charset="0"/>
              </a:rPr>
              <a:t>políticas de interés prioritario.</a:t>
            </a:r>
          </a:p>
        </p:txBody>
      </p:sp>
    </p:spTree>
    <p:extLst>
      <p:ext uri="{BB962C8B-B14F-4D97-AF65-F5344CB8AC3E}">
        <p14:creationId xmlns:p14="http://schemas.microsoft.com/office/powerpoint/2010/main" val="288165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3644401E-A8D3-6F5D-33EE-4335A78779AE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915C828-F1F2-D69A-3AE8-4848A4ECFD19}"/>
              </a:ext>
            </a:extLst>
          </p:cNvPr>
          <p:cNvSpPr txBox="1"/>
          <p:nvPr/>
        </p:nvSpPr>
        <p:spPr>
          <a:xfrm>
            <a:off x="2671981" y="2142260"/>
            <a:ext cx="61105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359382" y="1956719"/>
            <a:ext cx="7441373" cy="3670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b="0" i="0" u="none" strike="noStrike" baseline="0" dirty="0"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nálisis territorial del área rural de aplicación del programa LEADER en Asturias. Contenidos: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Estructura territorial.</a:t>
            </a:r>
          </a:p>
          <a:p>
            <a:pPr marL="800100" lvl="1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Estructura sociodemográfica. </a:t>
            </a:r>
          </a:p>
          <a:p>
            <a:pPr marL="800100" lvl="1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Actividad económica y empleo.</a:t>
            </a:r>
          </a:p>
          <a:p>
            <a:pPr marL="800100" lvl="1" indent="-3429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Tejido asociativo y participación social.</a:t>
            </a:r>
          </a:p>
          <a:p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+ 11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EA74A93E-7ABF-6247-B817-E66CB3D431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13" t="37844" r="28319" b="50371"/>
          <a:stretch/>
        </p:blipFill>
        <p:spPr>
          <a:xfrm rot="5400000">
            <a:off x="304577" y="880156"/>
            <a:ext cx="1585402" cy="252420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9C6C9330-1702-F285-A2DD-F0A6B7D8C323}"/>
              </a:ext>
            </a:extLst>
          </p:cNvPr>
          <p:cNvSpPr txBox="1"/>
          <p:nvPr/>
        </p:nvSpPr>
        <p:spPr>
          <a:xfrm>
            <a:off x="2359382" y="1707849"/>
            <a:ext cx="61105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Análisi</a:t>
            </a: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</a:rPr>
              <a:t>s territorial.</a:t>
            </a:r>
            <a:endParaRPr lang="es-ES" sz="2400" b="1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2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7A725A7-08A5-DB59-C7CE-1F0902286F74}"/>
              </a:ext>
            </a:extLst>
          </p:cNvPr>
          <p:cNvSpPr txBox="1"/>
          <p:nvPr/>
        </p:nvSpPr>
        <p:spPr>
          <a:xfrm>
            <a:off x="473935" y="95884"/>
            <a:ext cx="9828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Proyecto de cooperación</a:t>
            </a:r>
          </a:p>
          <a:p>
            <a:pPr algn="ctr"/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MADE TOMMY" panose="02000503000000020004" pitchFamily="50" charset="0"/>
              </a:rPr>
              <a:t>“LEADERANDO: apuesta por el futuro del medio rural asturiano”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9CABD8-60AC-965A-2838-267D60DEDBCC}"/>
              </a:ext>
            </a:extLst>
          </p:cNvPr>
          <p:cNvSpPr txBox="1"/>
          <p:nvPr/>
        </p:nvSpPr>
        <p:spPr>
          <a:xfrm>
            <a:off x="2183760" y="2123345"/>
            <a:ext cx="7441373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000" dirty="0">
              <a:solidFill>
                <a:srgbClr val="000000"/>
              </a:solidFill>
              <a:latin typeface="MADE TOMMY" panose="02000503000000020004" pitchFamily="50" charset="0"/>
            </a:endParaRPr>
          </a:p>
          <a:p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Análisis del sector primario vinculado al medio rural asturiano planteando mejoras y alternativas para el establecimiento de un sistema racional y sostenible de gestión y aprovechamiento. Contenidos:	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Usos del suelo y estructura de las explotaciones.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Producción agrícola.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Producción ganadera.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Actividades forestales.</a:t>
            </a:r>
          </a:p>
          <a:p>
            <a:pPr marL="342900" indent="-342900" algn="just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Aspectos transversales de la actividad agropecuaria.</a:t>
            </a:r>
          </a:p>
          <a:p>
            <a:pPr>
              <a:spcBef>
                <a:spcPts val="1200"/>
              </a:spcBef>
            </a:pP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1 Documento regional + 11 documentos </a:t>
            </a:r>
            <a:r>
              <a:rPr lang="es-ES" sz="2000" dirty="0">
                <a:solidFill>
                  <a:srgbClr val="000000"/>
                </a:solidFill>
                <a:latin typeface="MADE TOMMY" panose="02000503000000020004" pitchFamily="50" charset="0"/>
              </a:rPr>
              <a:t>territorios LEADER </a:t>
            </a:r>
            <a:r>
              <a:rPr lang="es-ES" sz="2000" b="0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	</a:t>
            </a:r>
          </a:p>
          <a:p>
            <a:endParaRPr lang="es-ES" sz="2000" b="0" i="0" u="none" strike="noStrike" baseline="0" dirty="0">
              <a:solidFill>
                <a:srgbClr val="000000"/>
              </a:solidFill>
              <a:latin typeface="MADE TOMMY" panose="02000503000000020004" pitchFamily="50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411FF-A3A9-A640-957C-9AC08315313E}"/>
              </a:ext>
            </a:extLst>
          </p:cNvPr>
          <p:cNvSpPr txBox="1"/>
          <p:nvPr/>
        </p:nvSpPr>
        <p:spPr>
          <a:xfrm>
            <a:off x="2183760" y="1707847"/>
            <a:ext cx="63975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000000"/>
                </a:solidFill>
                <a:latin typeface="MADE TOMMY" panose="02000503000000020004" pitchFamily="50" charset="0"/>
              </a:rPr>
              <a:t>Agricultura, ganadería y actividad forestal. 	</a:t>
            </a:r>
          </a:p>
        </p:txBody>
      </p:sp>
      <p:pic>
        <p:nvPicPr>
          <p:cNvPr id="14" name="Imagen 13" descr="Diagrama&#10;&#10;Descripción generada automáticamente">
            <a:extLst>
              <a:ext uri="{FF2B5EF4-FFF2-40B4-BE49-F238E27FC236}">
                <a16:creationId xmlns:a16="http://schemas.microsoft.com/office/drawing/2014/main" id="{97F06082-156B-B675-E314-9A30933A30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5" t="39682" r="41183" b="51853"/>
          <a:stretch/>
        </p:blipFill>
        <p:spPr>
          <a:xfrm rot="5400000">
            <a:off x="218853" y="1268433"/>
            <a:ext cx="2219989" cy="170982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C5CEBB0-508A-1AAB-215D-83E4A06A7FF1}"/>
              </a:ext>
            </a:extLst>
          </p:cNvPr>
          <p:cNvSpPr txBox="1"/>
          <p:nvPr/>
        </p:nvSpPr>
        <p:spPr>
          <a:xfrm>
            <a:off x="1097278" y="1124245"/>
            <a:ext cx="7863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90"/>
              </a:spcAft>
            </a:pPr>
            <a:r>
              <a:rPr lang="es-ES" sz="2400" b="1" dirty="0">
                <a:solidFill>
                  <a:srgbClr val="000000"/>
                </a:solidFill>
                <a:latin typeface="MADE TOMMY" panose="02000503000000020004" pitchFamily="50" charset="0"/>
                <a:ea typeface="Calibri" panose="020F0502020204030204" pitchFamily="34" charset="0"/>
              </a:rPr>
              <a:t>ACTUACIONES:</a:t>
            </a:r>
            <a:endParaRPr lang="es-ES" sz="2400" b="1" dirty="0">
              <a:solidFill>
                <a:srgbClr val="000000"/>
              </a:solidFill>
              <a:effectLst/>
              <a:latin typeface="MADE TOMMY" panose="02000503000000020004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959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6840</TotalTime>
  <Words>1340</Words>
  <Application>Microsoft Office PowerPoint</Application>
  <PresentationFormat>Panorámica</PresentationFormat>
  <Paragraphs>203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MADE TOMMY</vt:lpstr>
      <vt:lpstr>Symbol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Ceder Navia-Porcía</dc:creator>
  <cp:lastModifiedBy>Ceder Navia-Porcía</cp:lastModifiedBy>
  <cp:revision>7</cp:revision>
  <cp:lastPrinted>2022-07-04T12:22:34Z</cp:lastPrinted>
  <dcterms:created xsi:type="dcterms:W3CDTF">2022-06-29T09:32:07Z</dcterms:created>
  <dcterms:modified xsi:type="dcterms:W3CDTF">2022-07-06T09:49:57Z</dcterms:modified>
</cp:coreProperties>
</file>