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7" r:id="rId1"/>
  </p:sldMasterIdLst>
  <p:sldIdLst>
    <p:sldId id="256" r:id="rId2"/>
    <p:sldId id="257" r:id="rId3"/>
    <p:sldId id="264" r:id="rId4"/>
    <p:sldId id="265" r:id="rId5"/>
    <p:sldId id="266" r:id="rId6"/>
    <p:sldId id="259" r:id="rId7"/>
    <p:sldId id="260" r:id="rId8"/>
    <p:sldId id="261"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48A87A34-81AB-432B-8DAE-1953F412C126}" type="datetimeFigureOut">
              <a:rPr lang="en-US" smtClean="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072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94252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365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92139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9/22/2022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03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27648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2412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Haga clic para modificar los estilos de texto del patrón</a:t>
            </a:r>
          </a:p>
        </p:txBody>
      </p:sp>
      <p:sp>
        <p:nvSpPr>
          <p:cNvPr id="6" name="Content Placeholder 5"/>
          <p:cNvSpPr>
            <a:spLocks noGrp="1"/>
          </p:cNvSpPr>
          <p:nvPr>
            <p:ph sz="quarter" idx="4"/>
          </p:nvPr>
        </p:nvSpPr>
        <p:spPr>
          <a:xfrm>
            <a:off x="5990888" y="2967788"/>
            <a:ext cx="4754880" cy="33415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58015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40660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135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83836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9/22/2022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0478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8A87A34-81AB-432B-8DAE-1953F412C126}" type="datetimeFigureOut">
              <a:rPr lang="en-US" smtClean="0"/>
              <a:pPr/>
              <a:t>9/22/2022</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‹Nº›</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06779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38A612-51E4-1517-C3BA-DEF460C975F2}"/>
              </a:ext>
            </a:extLst>
          </p:cNvPr>
          <p:cNvSpPr>
            <a:spLocks noGrp="1"/>
          </p:cNvSpPr>
          <p:nvPr>
            <p:ph type="ctrTitle"/>
          </p:nvPr>
        </p:nvSpPr>
        <p:spPr/>
        <p:txBody>
          <a:bodyPr>
            <a:normAutofit fontScale="90000"/>
          </a:bodyPr>
          <a:lstStyle/>
          <a:p>
            <a:pPr algn="ctr"/>
            <a:br>
              <a:rPr lang="es-ES" dirty="0"/>
            </a:br>
            <a:br>
              <a:rPr lang="es-ES" sz="4000" dirty="0"/>
            </a:br>
            <a:r>
              <a:rPr lang="es-ES" sz="4000" dirty="0"/>
              <a:t>‘Los procedimientos de gestión</a:t>
            </a:r>
            <a:br>
              <a:rPr lang="es-ES" sz="4000" dirty="0"/>
            </a:br>
            <a:r>
              <a:rPr lang="es-ES" sz="4000" dirty="0"/>
              <a:t>del Leader en España. Presente  y futuro’</a:t>
            </a:r>
            <a:br>
              <a:rPr lang="es-ES" sz="4000" dirty="0"/>
            </a:br>
            <a:r>
              <a:rPr lang="es-ES" sz="4000" dirty="0" err="1"/>
              <a:t>extremadura</a:t>
            </a:r>
            <a:br>
              <a:rPr lang="es-ES" sz="4000" dirty="0"/>
            </a:br>
            <a:br>
              <a:rPr lang="es-ES" sz="4000" dirty="0"/>
            </a:br>
            <a:endParaRPr lang="es-ES" sz="4000" dirty="0"/>
          </a:p>
        </p:txBody>
      </p:sp>
      <p:pic>
        <p:nvPicPr>
          <p:cNvPr id="4" name="Imagen 3">
            <a:extLst>
              <a:ext uri="{FF2B5EF4-FFF2-40B4-BE49-F238E27FC236}">
                <a16:creationId xmlns:a16="http://schemas.microsoft.com/office/drawing/2014/main" id="{5B8A07A9-B95F-7D68-8005-DF361B7D0E5B}"/>
              </a:ext>
            </a:extLst>
          </p:cNvPr>
          <p:cNvPicPr>
            <a:picLocks noChangeAspect="1"/>
          </p:cNvPicPr>
          <p:nvPr/>
        </p:nvPicPr>
        <p:blipFill>
          <a:blip r:embed="rId2"/>
          <a:stretch>
            <a:fillRect/>
          </a:stretch>
        </p:blipFill>
        <p:spPr>
          <a:xfrm>
            <a:off x="8797892" y="4722867"/>
            <a:ext cx="2676525" cy="1704975"/>
          </a:xfrm>
          <a:prstGeom prst="rect">
            <a:avLst/>
          </a:prstGeom>
        </p:spPr>
      </p:pic>
      <p:sp>
        <p:nvSpPr>
          <p:cNvPr id="3" name="Subtítulo 2">
            <a:extLst>
              <a:ext uri="{FF2B5EF4-FFF2-40B4-BE49-F238E27FC236}">
                <a16:creationId xmlns:a16="http://schemas.microsoft.com/office/drawing/2014/main" id="{E6F94002-5577-59DB-1F37-98CAE37EAC35}"/>
              </a:ext>
            </a:extLst>
          </p:cNvPr>
          <p:cNvSpPr>
            <a:spLocks noGrp="1"/>
          </p:cNvSpPr>
          <p:nvPr>
            <p:ph type="subTitle" idx="1"/>
          </p:nvPr>
        </p:nvSpPr>
        <p:spPr/>
        <p:txBody>
          <a:bodyPr/>
          <a:lstStyle/>
          <a:p>
            <a:pPr algn="ctr"/>
            <a:endParaRPr lang="es-ES" sz="3600" b="1" dirty="0">
              <a:latin typeface="+mj-lt"/>
              <a:ea typeface="+mj-ea"/>
              <a:cs typeface="+mj-cs"/>
            </a:endParaRPr>
          </a:p>
        </p:txBody>
      </p:sp>
    </p:spTree>
    <p:extLst>
      <p:ext uri="{BB962C8B-B14F-4D97-AF65-F5344CB8AC3E}">
        <p14:creationId xmlns:p14="http://schemas.microsoft.com/office/powerpoint/2010/main" val="4194088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3">
            <a:extLst>
              <a:ext uri="{FF2B5EF4-FFF2-40B4-BE49-F238E27FC236}">
                <a16:creationId xmlns:a16="http://schemas.microsoft.com/office/drawing/2014/main" id="{B1E2D839-0DD8-C7FD-EDA5-D9070F92E149}"/>
              </a:ext>
            </a:extLst>
          </p:cNvPr>
          <p:cNvSpPr>
            <a:spLocks noGrp="1"/>
          </p:cNvSpPr>
          <p:nvPr>
            <p:ph type="body" sz="half" idx="2"/>
          </p:nvPr>
        </p:nvSpPr>
        <p:spPr>
          <a:xfrm>
            <a:off x="1079500" y="700088"/>
            <a:ext cx="4389438" cy="5664200"/>
          </a:xfrm>
        </p:spPr>
        <p:txBody>
          <a:bodyPr>
            <a:normAutofit/>
          </a:bodyPr>
          <a:lstStyle/>
          <a:p>
            <a:pPr algn="ctr"/>
            <a:r>
              <a:rPr lang="es-ES" u="sng" dirty="0"/>
              <a:t>ESTRANGULAMIENTOS</a:t>
            </a:r>
          </a:p>
          <a:p>
            <a:pPr algn="just"/>
            <a:r>
              <a:rPr lang="es-ES" dirty="0"/>
              <a:t>1.- Las comprobaciones que hay que llevar a cabo a la hora de liquidar el expediente podrían hacerse de oficio desde la Administración Regional. Se redundan trámites que son muy sencillos de ejecutar desde la gestión electrónica.</a:t>
            </a:r>
          </a:p>
          <a:p>
            <a:pPr algn="just"/>
            <a:endParaRPr lang="es-ES" dirty="0"/>
          </a:p>
          <a:p>
            <a:pPr algn="just"/>
            <a:endParaRPr lang="es-ES" dirty="0"/>
          </a:p>
          <a:p>
            <a:pPr algn="ctr"/>
            <a:r>
              <a:rPr lang="es-ES" u="sng" dirty="0"/>
              <a:t>PROPUESTAS DE MEJORA</a:t>
            </a:r>
          </a:p>
          <a:p>
            <a:pPr algn="just"/>
            <a:r>
              <a:rPr lang="es-ES" dirty="0"/>
              <a:t>1.- Es necesario la tramitación electrónica de todos los procesos, o al menos, de oficio, recabar cierta información directamente de la Administración. En este sentido los GAL tenemos un serio problema al no tener la consideración de Administración Pública, y tener que intermediar con la misma para muchos de los trámites exigidos. En este sentido podemos señalar las declaraciones de ayudas, las declaraciones de minimis, etc.</a:t>
            </a:r>
          </a:p>
          <a:p>
            <a:pPr algn="just"/>
            <a:endParaRPr lang="es-ES" dirty="0"/>
          </a:p>
          <a:p>
            <a:pPr algn="just"/>
            <a:endParaRPr lang="es-ES" dirty="0"/>
          </a:p>
        </p:txBody>
      </p:sp>
      <p:pic>
        <p:nvPicPr>
          <p:cNvPr id="5" name="Marcador de contenido 4">
            <a:extLst>
              <a:ext uri="{FF2B5EF4-FFF2-40B4-BE49-F238E27FC236}">
                <a16:creationId xmlns:a16="http://schemas.microsoft.com/office/drawing/2014/main" id="{336D942A-2D07-56AE-06DB-935B9E21E8F1}"/>
              </a:ext>
            </a:extLst>
          </p:cNvPr>
          <p:cNvPicPr>
            <a:picLocks noGrp="1" noChangeAspect="1"/>
          </p:cNvPicPr>
          <p:nvPr>
            <p:ph idx="1"/>
          </p:nvPr>
        </p:nvPicPr>
        <p:blipFill>
          <a:blip r:embed="rId2"/>
          <a:stretch>
            <a:fillRect/>
          </a:stretch>
        </p:blipFill>
        <p:spPr>
          <a:xfrm>
            <a:off x="6567530" y="822325"/>
            <a:ext cx="3973427" cy="5184775"/>
          </a:xfrm>
        </p:spPr>
      </p:pic>
    </p:spTree>
    <p:extLst>
      <p:ext uri="{BB962C8B-B14F-4D97-AF65-F5344CB8AC3E}">
        <p14:creationId xmlns:p14="http://schemas.microsoft.com/office/powerpoint/2010/main" val="723738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141A3A-C51A-4659-4BBF-80AB0E150117}"/>
              </a:ext>
            </a:extLst>
          </p:cNvPr>
          <p:cNvSpPr>
            <a:spLocks noGrp="1"/>
          </p:cNvSpPr>
          <p:nvPr>
            <p:ph type="title"/>
          </p:nvPr>
        </p:nvSpPr>
        <p:spPr/>
        <p:txBody>
          <a:bodyPr>
            <a:normAutofit fontScale="90000"/>
          </a:bodyPr>
          <a:lstStyle/>
          <a:p>
            <a:r>
              <a:rPr lang="es-ES" dirty="0"/>
              <a:t>DECRETO 64/2016, de 17 de mayo, de selección de Estrategias de Desarrollo Local Participativo.</a:t>
            </a:r>
            <a:br>
              <a:rPr lang="es-ES" dirty="0"/>
            </a:br>
            <a:br>
              <a:rPr lang="es-ES" dirty="0"/>
            </a:br>
            <a:endParaRPr lang="es-ES" dirty="0"/>
          </a:p>
        </p:txBody>
      </p:sp>
      <p:sp>
        <p:nvSpPr>
          <p:cNvPr id="3" name="Marcador de contenido 2">
            <a:extLst>
              <a:ext uri="{FF2B5EF4-FFF2-40B4-BE49-F238E27FC236}">
                <a16:creationId xmlns:a16="http://schemas.microsoft.com/office/drawing/2014/main" id="{407A45FF-9CA6-3DCD-67C4-4F1042ABC885}"/>
              </a:ext>
            </a:extLst>
          </p:cNvPr>
          <p:cNvSpPr>
            <a:spLocks noGrp="1"/>
          </p:cNvSpPr>
          <p:nvPr>
            <p:ph idx="1"/>
          </p:nvPr>
        </p:nvSpPr>
        <p:spPr/>
        <p:txBody>
          <a:bodyPr numCol="2">
            <a:normAutofit fontScale="85000" lnSpcReduction="20000"/>
          </a:bodyPr>
          <a:lstStyle/>
          <a:p>
            <a:pPr marL="0" indent="0">
              <a:buNone/>
            </a:pPr>
            <a:r>
              <a:rPr lang="es-ES" b="1" dirty="0"/>
              <a:t>Artículo 4. Funciones, requisitos y obligaciones de los </a:t>
            </a:r>
            <a:r>
              <a:rPr lang="es-ES" b="1" dirty="0" err="1"/>
              <a:t>GALs</a:t>
            </a:r>
            <a:endParaRPr lang="es-ES" b="1" dirty="0"/>
          </a:p>
          <a:p>
            <a:pPr marL="0" indent="0">
              <a:buNone/>
            </a:pPr>
            <a:r>
              <a:rPr lang="es-ES" dirty="0"/>
              <a:t>— Los programas incorporarán unos procedimientos de gestión de las ayudas que incluyan:</a:t>
            </a:r>
          </a:p>
          <a:p>
            <a:r>
              <a:rPr lang="es-ES" dirty="0"/>
              <a:t>• Mecanismos de funcionamiento y toma de decisiones.</a:t>
            </a:r>
          </a:p>
          <a:p>
            <a:r>
              <a:rPr lang="es-ES" dirty="0"/>
              <a:t>• Funciones y responsabilidades.</a:t>
            </a:r>
          </a:p>
          <a:p>
            <a:r>
              <a:rPr lang="es-ES" dirty="0"/>
              <a:t>• Sistemas de divulgación de los programas.</a:t>
            </a:r>
          </a:p>
          <a:p>
            <a:r>
              <a:rPr lang="es-ES" dirty="0"/>
              <a:t>• Recepción y estudio de solicitudes.</a:t>
            </a:r>
          </a:p>
          <a:p>
            <a:r>
              <a:rPr lang="es-ES" dirty="0"/>
              <a:t>• Elaboración de los informes técnico-económicos.</a:t>
            </a:r>
          </a:p>
          <a:p>
            <a:r>
              <a:rPr lang="es-ES" dirty="0"/>
              <a:t>• Selección de proyectos. Baremos.</a:t>
            </a:r>
          </a:p>
          <a:p>
            <a:r>
              <a:rPr lang="es-ES" dirty="0"/>
              <a:t>• Metodología de certificaciones.</a:t>
            </a:r>
          </a:p>
          <a:p>
            <a:r>
              <a:rPr lang="es-ES" dirty="0"/>
              <a:t>• Motivación de decisiones.</a:t>
            </a:r>
          </a:p>
          <a:p>
            <a:r>
              <a:rPr lang="es-ES" dirty="0"/>
              <a:t>• Registros y seguimiento de proyectos.</a:t>
            </a:r>
          </a:p>
          <a:p>
            <a:r>
              <a:rPr lang="es-ES" dirty="0"/>
              <a:t>• Mecanismos de control y recuperación de subvenciones.</a:t>
            </a:r>
          </a:p>
          <a:p>
            <a:r>
              <a:rPr lang="es-ES" dirty="0"/>
              <a:t>• Manual de Procedimiento en la tramitación de las ayudas.</a:t>
            </a:r>
          </a:p>
          <a:p>
            <a:r>
              <a:rPr lang="es-ES" dirty="0"/>
              <a:t>• En todas las actuaciones del grupo de acción local se garantizarán los principios de colaboración,</a:t>
            </a:r>
          </a:p>
          <a:p>
            <a:pPr marL="0" indent="0">
              <a:buNone/>
            </a:pPr>
            <a:r>
              <a:rPr lang="es-ES" dirty="0"/>
              <a:t>objetividad, imparcialidad, eficacia, eficiencia, transparencia, publicidad y libre concurrencia.</a:t>
            </a:r>
          </a:p>
        </p:txBody>
      </p:sp>
    </p:spTree>
    <p:extLst>
      <p:ext uri="{BB962C8B-B14F-4D97-AF65-F5344CB8AC3E}">
        <p14:creationId xmlns:p14="http://schemas.microsoft.com/office/powerpoint/2010/main" val="2773255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337FBA-60E9-266D-C338-F271870F1964}"/>
              </a:ext>
            </a:extLst>
          </p:cNvPr>
          <p:cNvSpPr>
            <a:spLocks noGrp="1"/>
          </p:cNvSpPr>
          <p:nvPr>
            <p:ph type="title"/>
          </p:nvPr>
        </p:nvSpPr>
        <p:spPr/>
        <p:txBody>
          <a:bodyPr/>
          <a:lstStyle/>
          <a:p>
            <a:r>
              <a:rPr lang="es-ES" dirty="0"/>
              <a:t>Pequeña introducción</a:t>
            </a:r>
          </a:p>
        </p:txBody>
      </p:sp>
      <p:sp>
        <p:nvSpPr>
          <p:cNvPr id="3" name="CuadroTexto 2">
            <a:extLst>
              <a:ext uri="{FF2B5EF4-FFF2-40B4-BE49-F238E27FC236}">
                <a16:creationId xmlns:a16="http://schemas.microsoft.com/office/drawing/2014/main" id="{D7E4DFEF-FCC0-12C3-EE2A-FDBEECAFEBE7}"/>
              </a:ext>
            </a:extLst>
          </p:cNvPr>
          <p:cNvSpPr txBox="1"/>
          <p:nvPr/>
        </p:nvSpPr>
        <p:spPr>
          <a:xfrm>
            <a:off x="1024128" y="1904301"/>
            <a:ext cx="9511312" cy="5355312"/>
          </a:xfrm>
          <a:prstGeom prst="rect">
            <a:avLst/>
          </a:prstGeom>
          <a:noFill/>
        </p:spPr>
        <p:txBody>
          <a:bodyPr wrap="square" rtlCol="0">
            <a:spAutoFit/>
          </a:bodyPr>
          <a:lstStyle/>
          <a:p>
            <a:pPr marL="285750" indent="-285750" algn="just">
              <a:buFont typeface="Arial" panose="020B0604020202020204" pitchFamily="34" charset="0"/>
              <a:buChar char="•"/>
            </a:pPr>
            <a:r>
              <a:rPr lang="es-ES" dirty="0"/>
              <a:t>En Extremadura los grupos de acción local cuentan con un procedimiento de gestión y manual de procedimiento que recoge tanto  la mecánica de funcionamiento del grupo como las bases reguladoras de la aplicación de la EDLD LEADER.</a:t>
            </a:r>
          </a:p>
          <a:p>
            <a:pPr marL="285750" indent="-285750" algn="just">
              <a:buFont typeface="Arial" panose="020B0604020202020204" pitchFamily="34" charset="0"/>
              <a:buChar char="•"/>
            </a:pPr>
            <a:r>
              <a:rPr lang="es-ES" dirty="0"/>
              <a:t>Cada grupo de acción local cuenta con un procedimiento de gestión diferente.</a:t>
            </a:r>
          </a:p>
          <a:p>
            <a:pPr marL="285750" indent="-285750" algn="just">
              <a:buFont typeface="Arial" panose="020B0604020202020204" pitchFamily="34" charset="0"/>
              <a:buChar char="•"/>
            </a:pPr>
            <a:r>
              <a:rPr lang="es-ES" dirty="0"/>
              <a:t>Los GAL tienen independencia para articular las convocatorias de ayudas, que deben ser aprobadas por el Servicio de Diversificación del Medio  Rural de la Junta de Extremadura.</a:t>
            </a:r>
          </a:p>
          <a:p>
            <a:pPr marL="285750" indent="-285750" algn="just">
              <a:buFont typeface="Arial" panose="020B0604020202020204" pitchFamily="34" charset="0"/>
              <a:buChar char="•"/>
            </a:pPr>
            <a:r>
              <a:rPr lang="es-ES" dirty="0"/>
              <a:t>La tramitación es idéntica para todos los GAL.</a:t>
            </a:r>
          </a:p>
          <a:p>
            <a:pPr marL="285750" indent="-285750" algn="just">
              <a:buFont typeface="Arial" panose="020B0604020202020204" pitchFamily="34" charset="0"/>
              <a:buChar char="•"/>
            </a:pPr>
            <a:r>
              <a:rPr lang="es-ES" dirty="0"/>
              <a:t>Se cuenta con una aplicación informática denominada BESANA, que ejerce más de control que de seguimiento y trabajo con todos los expedientes LEADER.</a:t>
            </a:r>
          </a:p>
          <a:p>
            <a:pPr marL="285750" indent="-285750" algn="just">
              <a:buFont typeface="Arial" panose="020B0604020202020204" pitchFamily="34" charset="0"/>
              <a:buChar char="•"/>
            </a:pPr>
            <a:r>
              <a:rPr lang="es-ES" dirty="0"/>
              <a:t>La documentación que se solicita para la instrucción de un expediente es muy elevada, generando muchos problemas a los </a:t>
            </a:r>
            <a:r>
              <a:rPr lang="es-ES" dirty="0" err="1"/>
              <a:t>emprendedor@s</a:t>
            </a:r>
            <a:r>
              <a:rPr lang="es-ES" dirty="0"/>
              <a:t>, </a:t>
            </a:r>
            <a:r>
              <a:rPr lang="es-ES" dirty="0" err="1"/>
              <a:t>promotor@s</a:t>
            </a:r>
            <a:r>
              <a:rPr lang="es-ES" dirty="0"/>
              <a:t> y </a:t>
            </a:r>
            <a:r>
              <a:rPr lang="es-ES" dirty="0" err="1"/>
              <a:t>empresari@s</a:t>
            </a:r>
            <a:r>
              <a:rPr lang="es-ES" dirty="0"/>
              <a:t> de los territorios. Se adjunta listado de documentación a presentar en una de las convocatorias de ayuda.</a:t>
            </a:r>
          </a:p>
          <a:p>
            <a:pPr marL="285750" indent="-285750" algn="just">
              <a:buFont typeface="Arial" panose="020B0604020202020204" pitchFamily="34" charset="0"/>
              <a:buChar char="•"/>
            </a:pPr>
            <a:r>
              <a:rPr lang="es-ES" dirty="0"/>
              <a:t>Los expedientes con una inversión igual o superior a 300.000,00 € tienen que remitirse a la Administración regional para la emisión del correspondiente control administrativo a la solicitud de ayuda, igualmente en la fase de pago, lo que ralentiza sobremanera la gestión del programa.</a:t>
            </a:r>
          </a:p>
          <a:p>
            <a:pPr marL="285750" indent="-285750" algn="just">
              <a:buFont typeface="Arial" panose="020B0604020202020204" pitchFamily="34" charset="0"/>
              <a:buChar char="•"/>
            </a:pPr>
            <a:r>
              <a:rPr lang="es-ES" dirty="0"/>
              <a:t>Una vez certificados, se solicita el pago de los expedientes a la Administración regional, pagando la misma al grupo, que a su vez tiene un plazo de 15 días para liquidar con el promotor.</a:t>
            </a:r>
          </a:p>
          <a:p>
            <a:pPr marL="285750" indent="-285750" algn="just">
              <a:buFont typeface="Arial" panose="020B0604020202020204" pitchFamily="34" charset="0"/>
              <a:buChar char="•"/>
            </a:pPr>
            <a:endParaRPr lang="es-ES" dirty="0"/>
          </a:p>
          <a:p>
            <a:endParaRPr lang="es-ES" dirty="0"/>
          </a:p>
        </p:txBody>
      </p:sp>
    </p:spTree>
    <p:extLst>
      <p:ext uri="{BB962C8B-B14F-4D97-AF65-F5344CB8AC3E}">
        <p14:creationId xmlns:p14="http://schemas.microsoft.com/office/powerpoint/2010/main" val="3667713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ABCD73-DC81-0CDD-1F92-96867DE0C425}"/>
              </a:ext>
            </a:extLst>
          </p:cNvPr>
          <p:cNvPicPr>
            <a:picLocks noChangeAspect="1"/>
          </p:cNvPicPr>
          <p:nvPr/>
        </p:nvPicPr>
        <p:blipFill>
          <a:blip r:embed="rId2"/>
          <a:stretch>
            <a:fillRect/>
          </a:stretch>
        </p:blipFill>
        <p:spPr>
          <a:xfrm>
            <a:off x="1245092" y="0"/>
            <a:ext cx="4850908" cy="6858000"/>
          </a:xfrm>
          <a:prstGeom prst="rect">
            <a:avLst/>
          </a:prstGeom>
        </p:spPr>
      </p:pic>
      <p:pic>
        <p:nvPicPr>
          <p:cNvPr id="6" name="Imagen 5">
            <a:extLst>
              <a:ext uri="{FF2B5EF4-FFF2-40B4-BE49-F238E27FC236}">
                <a16:creationId xmlns:a16="http://schemas.microsoft.com/office/drawing/2014/main" id="{05838D89-6332-837F-AF71-CBE1DC59045A}"/>
              </a:ext>
            </a:extLst>
          </p:cNvPr>
          <p:cNvPicPr>
            <a:picLocks noChangeAspect="1"/>
          </p:cNvPicPr>
          <p:nvPr/>
        </p:nvPicPr>
        <p:blipFill>
          <a:blip r:embed="rId3"/>
          <a:stretch>
            <a:fillRect/>
          </a:stretch>
        </p:blipFill>
        <p:spPr>
          <a:xfrm>
            <a:off x="6096000" y="0"/>
            <a:ext cx="4850908" cy="6858000"/>
          </a:xfrm>
          <a:prstGeom prst="rect">
            <a:avLst/>
          </a:prstGeom>
        </p:spPr>
      </p:pic>
    </p:spTree>
    <p:extLst>
      <p:ext uri="{BB962C8B-B14F-4D97-AF65-F5344CB8AC3E}">
        <p14:creationId xmlns:p14="http://schemas.microsoft.com/office/powerpoint/2010/main" val="2820568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8EFCD2F-A38E-83C2-E491-C3C8A73D76BF}"/>
              </a:ext>
            </a:extLst>
          </p:cNvPr>
          <p:cNvPicPr>
            <a:picLocks noChangeAspect="1"/>
          </p:cNvPicPr>
          <p:nvPr/>
        </p:nvPicPr>
        <p:blipFill>
          <a:blip r:embed="rId2"/>
          <a:stretch>
            <a:fillRect/>
          </a:stretch>
        </p:blipFill>
        <p:spPr>
          <a:xfrm>
            <a:off x="688064" y="0"/>
            <a:ext cx="4850908" cy="6858000"/>
          </a:xfrm>
          <a:prstGeom prst="rect">
            <a:avLst/>
          </a:prstGeom>
        </p:spPr>
      </p:pic>
    </p:spTree>
    <p:extLst>
      <p:ext uri="{BB962C8B-B14F-4D97-AF65-F5344CB8AC3E}">
        <p14:creationId xmlns:p14="http://schemas.microsoft.com/office/powerpoint/2010/main" val="161309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67AE21E3-EC27-D1AF-BCB4-D70390BFBBF2}"/>
              </a:ext>
            </a:extLst>
          </p:cNvPr>
          <p:cNvSpPr>
            <a:spLocks noGrp="1"/>
          </p:cNvSpPr>
          <p:nvPr>
            <p:ph type="body" sz="half" idx="2"/>
          </p:nvPr>
        </p:nvSpPr>
        <p:spPr>
          <a:xfrm>
            <a:off x="1024128" y="407869"/>
            <a:ext cx="4389120" cy="6042261"/>
          </a:xfrm>
        </p:spPr>
        <p:txBody>
          <a:bodyPr>
            <a:normAutofit fontScale="85000" lnSpcReduction="20000"/>
          </a:bodyPr>
          <a:lstStyle/>
          <a:p>
            <a:pPr algn="ctr"/>
            <a:r>
              <a:rPr lang="es-ES" u="sng" dirty="0"/>
              <a:t>ESTRANGULAMIENTOS</a:t>
            </a:r>
          </a:p>
          <a:p>
            <a:pPr algn="just"/>
            <a:r>
              <a:rPr lang="es-ES" dirty="0"/>
              <a:t>1.- La aprobación de las convocatorias de los GAL por parte de la Administración regional es toda una odisea, con las consiguientes dilataciones en el tiempo, ya que no cuentan con unos criterios fijos a la hora de evaluar y refrendar las mismas. Hay demasiadas interpretaciones a la hora de aplicar los criterios que se recogen en las bases reguladoras de las ayudas LEADER. Este es un problema que se repite en todos y cada uno de los procesos de gestión dependientes de la Administración, la disparidad de criterios y la falta de unificación de los mismos. Todo ello repercute de manera negativa en la dinámica, eficiencia y celeridad del programa.</a:t>
            </a:r>
          </a:p>
          <a:p>
            <a:pPr algn="just"/>
            <a:endParaRPr lang="es-ES" dirty="0"/>
          </a:p>
          <a:p>
            <a:pPr algn="just"/>
            <a:endParaRPr lang="es-ES" dirty="0"/>
          </a:p>
          <a:p>
            <a:pPr algn="just"/>
            <a:endParaRPr lang="es-ES" dirty="0"/>
          </a:p>
          <a:p>
            <a:pPr algn="ctr"/>
            <a:r>
              <a:rPr lang="es-ES" u="sng" dirty="0"/>
              <a:t>PROPUESTAS DE MEJORA</a:t>
            </a:r>
          </a:p>
          <a:p>
            <a:pPr algn="just"/>
            <a:r>
              <a:rPr lang="es-ES" dirty="0"/>
              <a:t>1.- La elaboración de las convocatorias de ayuda por parte de cada uno de los Grupos de Acción Local, permite recoger las necesidades de cada uno de los territorios y ajustar el auxilio de los proyectos a aquellas acciones que se recogen en la EDLP de cada grupo.</a:t>
            </a:r>
          </a:p>
          <a:p>
            <a:pPr algn="just"/>
            <a:r>
              <a:rPr lang="es-ES" dirty="0"/>
              <a:t>2.- Referido a la publicación de las convocatorias de ayuda en el DOE (Diario Oficial de Extremadura), también se producen demoras importantes de tiempo.</a:t>
            </a:r>
          </a:p>
          <a:p>
            <a:pPr algn="just"/>
            <a:endParaRPr lang="es-ES" dirty="0"/>
          </a:p>
          <a:p>
            <a:pPr algn="just"/>
            <a:endParaRPr lang="es-ES" dirty="0"/>
          </a:p>
          <a:p>
            <a:pPr algn="just"/>
            <a:endParaRPr lang="es-ES" dirty="0"/>
          </a:p>
        </p:txBody>
      </p:sp>
      <p:pic>
        <p:nvPicPr>
          <p:cNvPr id="10" name="Marcador de contenido 9">
            <a:extLst>
              <a:ext uri="{FF2B5EF4-FFF2-40B4-BE49-F238E27FC236}">
                <a16:creationId xmlns:a16="http://schemas.microsoft.com/office/drawing/2014/main" id="{D7A09B39-5A3B-1D4B-374B-1C075DD40183}"/>
              </a:ext>
            </a:extLst>
          </p:cNvPr>
          <p:cNvPicPr>
            <a:picLocks noGrp="1" noChangeAspect="1"/>
          </p:cNvPicPr>
          <p:nvPr>
            <p:ph idx="1"/>
          </p:nvPr>
        </p:nvPicPr>
        <p:blipFill>
          <a:blip r:embed="rId2"/>
          <a:stretch>
            <a:fillRect/>
          </a:stretch>
        </p:blipFill>
        <p:spPr>
          <a:xfrm>
            <a:off x="5803975" y="407869"/>
            <a:ext cx="5495396" cy="6042261"/>
          </a:xfrm>
        </p:spPr>
      </p:pic>
    </p:spTree>
    <p:extLst>
      <p:ext uri="{BB962C8B-B14F-4D97-AF65-F5344CB8AC3E}">
        <p14:creationId xmlns:p14="http://schemas.microsoft.com/office/powerpoint/2010/main" val="4234774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17833ACB-8CE1-EE66-A9B3-D17F944A7812}"/>
              </a:ext>
            </a:extLst>
          </p:cNvPr>
          <p:cNvPicPr>
            <a:picLocks noGrp="1" noChangeAspect="1"/>
          </p:cNvPicPr>
          <p:nvPr>
            <p:ph idx="1"/>
          </p:nvPr>
        </p:nvPicPr>
        <p:blipFill>
          <a:blip r:embed="rId2"/>
          <a:stretch>
            <a:fillRect/>
          </a:stretch>
        </p:blipFill>
        <p:spPr>
          <a:xfrm>
            <a:off x="6778754" y="46652"/>
            <a:ext cx="4590954" cy="6764694"/>
          </a:xfrm>
        </p:spPr>
      </p:pic>
      <p:sp>
        <p:nvSpPr>
          <p:cNvPr id="6" name="Marcador de texto 3">
            <a:extLst>
              <a:ext uri="{FF2B5EF4-FFF2-40B4-BE49-F238E27FC236}">
                <a16:creationId xmlns:a16="http://schemas.microsoft.com/office/drawing/2014/main" id="{3F324A46-EA9A-1C2B-93CA-EEE3B99B9EFC}"/>
              </a:ext>
            </a:extLst>
          </p:cNvPr>
          <p:cNvSpPr>
            <a:spLocks noGrp="1"/>
          </p:cNvSpPr>
          <p:nvPr>
            <p:ph type="body" sz="half" idx="2"/>
          </p:nvPr>
        </p:nvSpPr>
        <p:spPr>
          <a:xfrm>
            <a:off x="1024128" y="407869"/>
            <a:ext cx="4389120" cy="6042261"/>
          </a:xfrm>
        </p:spPr>
        <p:txBody>
          <a:bodyPr>
            <a:normAutofit fontScale="77500" lnSpcReduction="20000"/>
          </a:bodyPr>
          <a:lstStyle/>
          <a:p>
            <a:pPr algn="ctr"/>
            <a:r>
              <a:rPr lang="es-ES" u="sng" dirty="0"/>
              <a:t>ESTRANGULAMIENTOS</a:t>
            </a:r>
          </a:p>
          <a:p>
            <a:pPr algn="just"/>
            <a:r>
              <a:rPr lang="es-ES" dirty="0"/>
              <a:t>1.- La aplicación informática BESANA, facilitada por la Administración Regional es una herramienta exclusivamente de control y no de gestión, que no facilita la tramitación diligente de los expedientes. Está siendo uno de los principales estrangulamientos en la gestión del actual programa, ya que la aplicación no contempla circunstancias ordinarias en la instrucción de los expedientes como puede ser la modificación de un expediente.</a:t>
            </a:r>
          </a:p>
          <a:p>
            <a:pPr algn="just"/>
            <a:r>
              <a:rPr lang="es-ES" dirty="0"/>
              <a:t>2.- En la fase de solicitud de ayuda y documentación, habría que aliviar la carga burocrática, y aclarar algunos de los documentos que se solicitan, como la comprobación de la condición de pyme. Hay una traslación enrevesada de los preceptos europeos a la normativa regional.</a:t>
            </a:r>
          </a:p>
          <a:p>
            <a:pPr algn="just"/>
            <a:r>
              <a:rPr lang="es-ES" dirty="0"/>
              <a:t>3.- En el caso de Extremadura,  la </a:t>
            </a:r>
            <a:r>
              <a:rPr lang="es-ES" dirty="0" err="1"/>
              <a:t>Administación</a:t>
            </a:r>
            <a:r>
              <a:rPr lang="es-ES" dirty="0"/>
              <a:t> Regional ha articulado una metodología de trabajo donde tiene una preminencia absoluta lo literal sobre el objeto principal de las acciones y proyectos, remarcando continuas incidencias donde lo importante es el continente y no el contenido, y desvirtuando así el efecto de las ayudas LEADER.</a:t>
            </a:r>
          </a:p>
          <a:p>
            <a:pPr algn="just"/>
            <a:endParaRPr lang="es-ES" dirty="0"/>
          </a:p>
          <a:p>
            <a:pPr algn="ctr"/>
            <a:r>
              <a:rPr lang="es-ES" u="sng" dirty="0"/>
              <a:t>PROPUESTAS DE MEJORA</a:t>
            </a:r>
          </a:p>
          <a:p>
            <a:pPr algn="just"/>
            <a:r>
              <a:rPr lang="es-ES" dirty="0"/>
              <a:t>1.- Una aplicación informática que permita la implementación de todos los cauces electrónicos de comunicación del promotor con el grupo de acción local, así como las relaciones del mismo grupo con las distintas Administraciones.</a:t>
            </a:r>
          </a:p>
          <a:p>
            <a:pPr algn="just"/>
            <a:r>
              <a:rPr lang="es-ES" dirty="0"/>
              <a:t>2.- El acta de no inicio hay que hacerla en un momento posterior, cuando el expediente esté más completo.</a:t>
            </a:r>
          </a:p>
          <a:p>
            <a:pPr algn="just"/>
            <a:endParaRPr lang="es-ES" dirty="0"/>
          </a:p>
          <a:p>
            <a:pPr algn="just"/>
            <a:endParaRPr lang="es-ES" dirty="0"/>
          </a:p>
          <a:p>
            <a:pPr algn="just"/>
            <a:endParaRPr lang="es-ES" dirty="0"/>
          </a:p>
          <a:p>
            <a:pPr algn="just"/>
            <a:endParaRPr lang="es-ES" dirty="0"/>
          </a:p>
        </p:txBody>
      </p:sp>
    </p:spTree>
    <p:extLst>
      <p:ext uri="{BB962C8B-B14F-4D97-AF65-F5344CB8AC3E}">
        <p14:creationId xmlns:p14="http://schemas.microsoft.com/office/powerpoint/2010/main" val="744373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arcador de contenido 7">
            <a:extLst>
              <a:ext uri="{FF2B5EF4-FFF2-40B4-BE49-F238E27FC236}">
                <a16:creationId xmlns:a16="http://schemas.microsoft.com/office/drawing/2014/main" id="{130C0751-E9FF-02E2-B65D-C45654299B4D}"/>
              </a:ext>
            </a:extLst>
          </p:cNvPr>
          <p:cNvPicPr>
            <a:picLocks noGrp="1" noChangeAspect="1"/>
          </p:cNvPicPr>
          <p:nvPr>
            <p:ph idx="1"/>
          </p:nvPr>
        </p:nvPicPr>
        <p:blipFill>
          <a:blip r:embed="rId2"/>
          <a:stretch>
            <a:fillRect/>
          </a:stretch>
        </p:blipFill>
        <p:spPr>
          <a:xfrm>
            <a:off x="6857999" y="12824"/>
            <a:ext cx="5056321" cy="6813579"/>
          </a:xfrm>
        </p:spPr>
      </p:pic>
      <p:sp>
        <p:nvSpPr>
          <p:cNvPr id="4" name="Marcador de texto 3">
            <a:extLst>
              <a:ext uri="{FF2B5EF4-FFF2-40B4-BE49-F238E27FC236}">
                <a16:creationId xmlns:a16="http://schemas.microsoft.com/office/drawing/2014/main" id="{008F49EA-B198-3CD2-96F8-EDFDD48E8C5D}"/>
              </a:ext>
            </a:extLst>
          </p:cNvPr>
          <p:cNvSpPr>
            <a:spLocks noGrp="1"/>
          </p:cNvSpPr>
          <p:nvPr>
            <p:ph type="body" sz="half" idx="2"/>
          </p:nvPr>
        </p:nvSpPr>
        <p:spPr/>
        <p:txBody>
          <a:bodyPr/>
          <a:lstStyle/>
          <a:p>
            <a:endParaRPr lang="es-ES"/>
          </a:p>
        </p:txBody>
      </p:sp>
      <p:sp>
        <p:nvSpPr>
          <p:cNvPr id="6" name="Marcador de texto 3">
            <a:extLst>
              <a:ext uri="{FF2B5EF4-FFF2-40B4-BE49-F238E27FC236}">
                <a16:creationId xmlns:a16="http://schemas.microsoft.com/office/drawing/2014/main" id="{CF0717F2-A621-1BE9-4E71-9E5C98DECEA9}"/>
              </a:ext>
            </a:extLst>
          </p:cNvPr>
          <p:cNvSpPr txBox="1">
            <a:spLocks/>
          </p:cNvSpPr>
          <p:nvPr/>
        </p:nvSpPr>
        <p:spPr>
          <a:xfrm>
            <a:off x="1024128" y="401217"/>
            <a:ext cx="4389120" cy="6048914"/>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08000"/>
              </a:lnSpc>
              <a:spcBef>
                <a:spcPts val="600"/>
              </a:spcBef>
              <a:spcAft>
                <a:spcPts val="200"/>
              </a:spcAft>
              <a:buClr>
                <a:schemeClr val="accent1"/>
              </a:buClr>
              <a:buSzPct val="100000"/>
              <a:buFont typeface="Tw Cen MT" panose="020B0602020104020603"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1200"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000"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900" kern="1200">
                <a:solidFill>
                  <a:schemeClr val="tx1"/>
                </a:solidFill>
                <a:latin typeface="+mn-lt"/>
                <a:ea typeface="+mn-ea"/>
                <a:cs typeface="+mn-cs"/>
              </a:defRPr>
            </a:lvl9pPr>
          </a:lstStyle>
          <a:p>
            <a:pPr algn="ctr"/>
            <a:r>
              <a:rPr lang="es-ES" u="sng" dirty="0"/>
              <a:t>ESTRANGULAMIENTOS</a:t>
            </a:r>
          </a:p>
          <a:p>
            <a:pPr algn="just"/>
            <a:r>
              <a:rPr lang="es-ES" dirty="0"/>
              <a:t>1.- Los controles de los proyectos con inversiones iguales o mayores a 300,000 € los efectúa la Administración Regional. La demora que sufre la instrucción de los expedientes es muy grande, teniendo en cuenta que la ley de subvenciones y las bases reguladoras del programa obligan a resolver pasados seis meses desde el cierre de la correspondiente convocatoria de ayudas. </a:t>
            </a:r>
          </a:p>
          <a:p>
            <a:pPr algn="just"/>
            <a:r>
              <a:rPr lang="es-ES" dirty="0"/>
              <a:t>2.- Seguimos arrastrando el problema de la aplicación informática BESANA.</a:t>
            </a:r>
          </a:p>
          <a:p>
            <a:pPr algn="just"/>
            <a:r>
              <a:rPr lang="es-ES" dirty="0"/>
              <a:t>3.- Este programa no cuenta con contrato de ayuda, por lo que los compromisos aparecen y se recogen en la resolución, dificultando la verificación posterior.</a:t>
            </a:r>
          </a:p>
          <a:p>
            <a:pPr algn="just"/>
            <a:endParaRPr lang="es-ES" dirty="0"/>
          </a:p>
          <a:p>
            <a:pPr algn="just"/>
            <a:endParaRPr lang="es-ES" dirty="0"/>
          </a:p>
          <a:p>
            <a:pPr algn="just"/>
            <a:endParaRPr lang="es-ES" dirty="0"/>
          </a:p>
          <a:p>
            <a:pPr algn="just"/>
            <a:endParaRPr lang="es-ES" dirty="0"/>
          </a:p>
          <a:p>
            <a:pPr algn="just"/>
            <a:endParaRPr lang="es-ES" dirty="0"/>
          </a:p>
          <a:p>
            <a:pPr algn="ctr"/>
            <a:r>
              <a:rPr lang="es-ES" u="sng" dirty="0"/>
              <a:t>PROPUESTAS DE MEJORA</a:t>
            </a:r>
          </a:p>
          <a:p>
            <a:pPr algn="just"/>
            <a:r>
              <a:rPr lang="es-ES" dirty="0"/>
              <a:t>1.- Debería de haber un plazo fijado para la instrucción y emisión del control administrativo a la solicitud de ayuda por parte de la Administración Regional.</a:t>
            </a:r>
          </a:p>
          <a:p>
            <a:pPr algn="just"/>
            <a:endParaRPr lang="es-ES" dirty="0"/>
          </a:p>
          <a:p>
            <a:pPr algn="just"/>
            <a:endParaRPr lang="es-ES" dirty="0"/>
          </a:p>
          <a:p>
            <a:pPr algn="just"/>
            <a:endParaRPr lang="es-ES" dirty="0"/>
          </a:p>
          <a:p>
            <a:pPr algn="just"/>
            <a:endParaRPr lang="es-ES" dirty="0"/>
          </a:p>
        </p:txBody>
      </p:sp>
    </p:spTree>
    <p:extLst>
      <p:ext uri="{BB962C8B-B14F-4D97-AF65-F5344CB8AC3E}">
        <p14:creationId xmlns:p14="http://schemas.microsoft.com/office/powerpoint/2010/main" val="1422666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C384FB79-099E-2D68-E842-03AC554BA3D0}"/>
              </a:ext>
            </a:extLst>
          </p:cNvPr>
          <p:cNvPicPr>
            <a:picLocks noGrp="1" noChangeAspect="1"/>
          </p:cNvPicPr>
          <p:nvPr>
            <p:ph idx="1"/>
          </p:nvPr>
        </p:nvPicPr>
        <p:blipFill>
          <a:blip r:embed="rId2"/>
          <a:stretch>
            <a:fillRect/>
          </a:stretch>
        </p:blipFill>
        <p:spPr>
          <a:xfrm>
            <a:off x="6722770" y="33930"/>
            <a:ext cx="5253135" cy="6790139"/>
          </a:xfrm>
        </p:spPr>
      </p:pic>
      <p:sp>
        <p:nvSpPr>
          <p:cNvPr id="7" name="Marcador de texto 3">
            <a:extLst>
              <a:ext uri="{FF2B5EF4-FFF2-40B4-BE49-F238E27FC236}">
                <a16:creationId xmlns:a16="http://schemas.microsoft.com/office/drawing/2014/main" id="{B1E2D839-0DD8-C7FD-EDA5-D9070F92E149}"/>
              </a:ext>
            </a:extLst>
          </p:cNvPr>
          <p:cNvSpPr>
            <a:spLocks noGrp="1"/>
          </p:cNvSpPr>
          <p:nvPr>
            <p:ph type="body" sz="half" idx="2"/>
          </p:nvPr>
        </p:nvSpPr>
        <p:spPr>
          <a:xfrm>
            <a:off x="1079500" y="700088"/>
            <a:ext cx="4389438" cy="5664200"/>
          </a:xfrm>
        </p:spPr>
        <p:txBody>
          <a:bodyPr>
            <a:normAutofit/>
          </a:bodyPr>
          <a:lstStyle/>
          <a:p>
            <a:pPr algn="ctr"/>
            <a:r>
              <a:rPr lang="es-ES" u="sng" dirty="0"/>
              <a:t>ESTRANGULAMIENTOS</a:t>
            </a:r>
          </a:p>
          <a:p>
            <a:pPr algn="just"/>
            <a:r>
              <a:rPr lang="es-ES" dirty="0"/>
              <a:t>1.- En la verificación de la documentación a la certificación, no hay un sistema con trazabilidad clara en el documento de la certificación, que de manera clara y objetiva pueda verificar los compromisos adquiridos en la resolución de ayudas.</a:t>
            </a:r>
          </a:p>
          <a:p>
            <a:pPr algn="just"/>
            <a:endParaRPr lang="es-ES" dirty="0"/>
          </a:p>
          <a:p>
            <a:pPr algn="just"/>
            <a:endParaRPr lang="es-ES" dirty="0"/>
          </a:p>
          <a:p>
            <a:pPr algn="ctr"/>
            <a:r>
              <a:rPr lang="es-ES" u="sng" dirty="0"/>
              <a:t>PROPUESTAS DE MEJORA</a:t>
            </a:r>
          </a:p>
          <a:p>
            <a:pPr algn="just"/>
            <a:r>
              <a:rPr lang="es-ES" dirty="0"/>
              <a:t>1.-Es necesario contar con un sistema más claro y sencillo de recogida de los compromisos del promotor y verificación de los mismos en la fase de certificación.</a:t>
            </a:r>
          </a:p>
          <a:p>
            <a:pPr algn="just"/>
            <a:endParaRPr lang="es-ES" dirty="0"/>
          </a:p>
          <a:p>
            <a:pPr algn="just"/>
            <a:endParaRPr lang="es-ES" dirty="0"/>
          </a:p>
        </p:txBody>
      </p:sp>
    </p:spTree>
    <p:extLst>
      <p:ext uri="{BB962C8B-B14F-4D97-AF65-F5344CB8AC3E}">
        <p14:creationId xmlns:p14="http://schemas.microsoft.com/office/powerpoint/2010/main" val="3231356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329</TotalTime>
  <Words>1207</Words>
  <Application>Microsoft Office PowerPoint</Application>
  <PresentationFormat>Panorámica</PresentationFormat>
  <Paragraphs>70</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Tw Cen MT</vt:lpstr>
      <vt:lpstr>Tw Cen MT Condensed</vt:lpstr>
      <vt:lpstr>Wingdings 3</vt:lpstr>
      <vt:lpstr>Integral</vt:lpstr>
      <vt:lpstr>  ‘Los procedimientos de gestión del Leader en España. Presente  y futuro’ extremadura  </vt:lpstr>
      <vt:lpstr>DECRETO 64/2016, de 17 de mayo, de selección de Estrategias de Desarrollo Local Participativo.  </vt:lpstr>
      <vt:lpstr>Pequeña introducción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‘Los procedimientos de gestión del Leader en España. Presente  y futuro’</dc:title>
  <dc:creator>afcoleto</dc:creator>
  <cp:lastModifiedBy>afcoleto</cp:lastModifiedBy>
  <cp:revision>9</cp:revision>
  <dcterms:created xsi:type="dcterms:W3CDTF">2022-09-19T07:51:15Z</dcterms:created>
  <dcterms:modified xsi:type="dcterms:W3CDTF">2022-09-22T07:45:18Z</dcterms:modified>
</cp:coreProperties>
</file>