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8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9D82F9-4095-07FD-5632-B881655B3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DF3F14-5777-E952-6D23-DC5BC3887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C20E13-D50A-0BA3-F25F-F01418CD8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A80893-746B-3E2C-F9B9-096A154D6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5D0277-BE13-418E-388D-885DB34CE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86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C2AC1E-3DAF-E864-C62B-A72A80295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EE21F7A-0DE2-EBEC-A18E-6738295E6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CD95F6-995B-2380-24B5-3D67D07F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BAADCC-5BF8-5063-FB50-14817FA22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3CAC83-B8BB-83AD-18E2-558FAB633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96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C1B4B0-C79F-91F8-4D3D-B29693F1A4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16AD67-EDC1-FC1E-C15E-A3AE29E04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C666C0-F08E-EC3D-633F-0BCEE0F47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F5F742-6612-71E0-DEEE-579FBC720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4707C-FADD-CE8E-F35B-8D8B9E1C2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659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2D86B1-F70E-220A-F0B3-F63DDCD28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73BB10-BB6A-9464-7D9E-30EF57E12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B8A29D-A7F7-DCD1-2531-44BB71E4B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AC22ED-EF23-9F97-3E9B-327DEF5ED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EFA06D-3F78-7C4B-7F54-B8520B7DC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4142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1B9E50-6B24-50B0-AEC0-8A7886F3E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B1FB3D-17A0-6FBD-10BA-E166D3A0C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9772F8-6164-33D6-AE0D-0E8EFD473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3C41DE-CF7C-09A8-3DFC-DB2FE38F1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866B4F-E1FD-0BCA-A410-F2403E063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400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98CCB5-5239-4D61-D708-B07299320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2D1548-4585-60D4-BCDE-92A32BB25A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4B60331-AEAC-A635-088D-5AD8105B9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2622A0-FE65-37E9-F71E-E68CCA85D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3610B9-3311-453B-5210-F3BE1F187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CDF000-D008-1AC8-C7CD-DF983BB7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729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FC4111-D06B-1F6D-7BA9-8A37D90EB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97F97C-BC86-E1BC-DE0A-8D5AFC5F9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7BB6AC-A887-CE8C-F62B-5886B9A85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8B7E3E9-405B-0468-DE36-2A1420E13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3760C78-3F6A-4FE2-2825-151FB52A1C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EEC8446-160C-06F7-1940-EB5BDF51C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C6BA47-2863-2090-EA1E-B2F35D296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2CE432B-D812-8B91-D474-8334EA18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5862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FF3D23-4E63-FFC6-B32F-FBD4A9AE2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94C599-3187-D115-D9FC-E3DAC7269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8D5501A-127E-8E4E-DB6D-2A4F7A261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982828E-5BA2-B7A5-1354-D4CF24C37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68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1D77357-0677-520D-895F-6AE0DE83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3D101C9-E677-5AD2-B652-B2506AB89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5908DA7-82F9-5F42-A9BF-EB5588F1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064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20509C-3521-8AB3-66C2-5DE9D059C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FA59AC-58EB-B647-C87F-8417CFE99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443B81-4039-B261-9471-411FC2415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B8E07D-DD03-FA3B-ABF6-B3EABA6F7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6796DB-3FE5-E1B0-887E-1375D80A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6ECDEC-EA1C-824B-5EBD-33833A006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1269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1C3786-4589-6428-62E8-DD6AEFFA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4184068-781C-C796-9BBD-CED649029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B7001E-978A-63AE-946B-36F6164496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640BFD-87C4-426D-312B-ED8721425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2792-B374-4CF4-933C-92A9B3E3608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1C55BD-AE93-21CD-F0F2-1A229B41D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1D5302-8C6E-E2CC-5095-E87B2012A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263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D362E90-05F5-68B2-DA87-D35F6400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772CE2-4143-FA42-ACBB-D27C0D343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17DCDE-C5D3-A98D-82FD-828C4FBF0E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52792-B374-4CF4-933C-92A9B3E3608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5F6312-E1A4-0E7B-A7BE-A4EEABFA03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F9B4B1-22D3-AE1C-A266-B92CEDEB87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59886-A087-4E3E-9357-D098A110FE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71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2">
            <a:extLst>
              <a:ext uri="{FF2B5EF4-FFF2-40B4-BE49-F238E27FC236}">
                <a16:creationId xmlns:a16="http://schemas.microsoft.com/office/drawing/2014/main" id="{C59AB4C8-9178-4F7A-8404-6890510B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C5B09DD-96CD-39FE-9014-4FB7D2F5B20E}"/>
              </a:ext>
            </a:extLst>
          </p:cNvPr>
          <p:cNvSpPr txBox="1"/>
          <p:nvPr/>
        </p:nvSpPr>
        <p:spPr>
          <a:xfrm>
            <a:off x="638881" y="457201"/>
            <a:ext cx="10909640" cy="18326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Los </a:t>
            </a:r>
            <a:r>
              <a:rPr lang="en-US" sz="2400" b="1" kern="120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procedimientos</a:t>
            </a: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de </a:t>
            </a:r>
            <a:r>
              <a:rPr lang="en-US" sz="2400" b="1" kern="120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gestión</a:t>
            </a: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del Leader </a:t>
            </a:r>
            <a:r>
              <a:rPr lang="en-US" sz="2400" b="1" kern="120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en</a:t>
            </a: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400" b="1" kern="120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España</a:t>
            </a: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</a:t>
            </a:r>
            <a:r>
              <a:rPr lang="en-US" sz="2400" b="1" kern="120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Presente</a:t>
            </a: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y </a:t>
            </a:r>
            <a:r>
              <a:rPr lang="en-US" sz="2400" b="1" kern="120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futuro</a:t>
            </a:r>
            <a:endParaRPr lang="en-US" sz="2400" b="1" kern="120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400" b="1" kern="120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Domingo M. Lojo </a:t>
            </a:r>
            <a:r>
              <a:rPr lang="en-US" sz="2400" b="1" kern="120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Caamaño</a:t>
            </a: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– GALICIA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4CFDFB37-4BC7-42C6-915D-A6609139B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234391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3704C34-A3B5-EC0D-33A3-2B01CF1EDB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108" y="3144729"/>
            <a:ext cx="6082979" cy="1423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62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Imagen 50">
            <a:extLst>
              <a:ext uri="{FF2B5EF4-FFF2-40B4-BE49-F238E27FC236}">
                <a16:creationId xmlns:a16="http://schemas.microsoft.com/office/drawing/2014/main" id="{42E82EB3-DFED-9076-E5BD-8AC1C063BD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393" y="-122754"/>
            <a:ext cx="11291581" cy="676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435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AD14E-5450-303C-8D68-80E3B74D0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6521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CUELLOS DE BOTELLA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5FA373-3FEC-AED4-08F0-7887A31EA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85" y="861646"/>
            <a:ext cx="11834446" cy="5996354"/>
          </a:xfrm>
        </p:spPr>
        <p:txBody>
          <a:bodyPr>
            <a:noAutofit/>
          </a:bodyPr>
          <a:lstStyle/>
          <a:p>
            <a:pPr marL="342900" lvl="0" indent="-342900" algn="just">
              <a:spcBef>
                <a:spcPts val="85"/>
              </a:spcBef>
              <a:buFont typeface="+mj-lt"/>
              <a:buAutoNum type="arabicPeriod"/>
            </a:pPr>
            <a:r>
              <a:rPr lang="es-ES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FASE DE SOLICITUD/CONVOCATORIA DE AYUDAS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just">
              <a:spcBef>
                <a:spcPts val="85"/>
              </a:spcBef>
              <a:buFont typeface="Courier New" panose="02070309020205020404" pitchFamily="49" charset="0"/>
              <a:buChar char="o"/>
            </a:pPr>
            <a:r>
              <a:rPr lang="es-E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Retrasos en las convocatorias que dilatan todo el proceso. </a:t>
            </a:r>
          </a:p>
          <a:p>
            <a:pPr marL="742950" lvl="1" indent="-285750" algn="just">
              <a:spcBef>
                <a:spcPts val="85"/>
              </a:spcBef>
              <a:buFont typeface="Courier New" panose="02070309020205020404" pitchFamily="49" charset="0"/>
              <a:buChar char="o"/>
            </a:pPr>
            <a:r>
              <a:rPr lang="es-E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 existe una documentación mínima obligatoria, con lo que los promotores presentan deficientemente la documentación. Numerosos requerimientos que conllevan una demora </a:t>
            </a:r>
            <a:r>
              <a:rPr lang="es-ES" sz="1400" dirty="0">
                <a:latin typeface="Calibri" panose="020F0502020204030204" pitchFamily="34" charset="0"/>
                <a:ea typeface="Calibri" panose="020F0502020204030204" pitchFamily="34" charset="0"/>
              </a:rPr>
              <a:t>en la tramitación </a:t>
            </a:r>
            <a:r>
              <a:rPr lang="es-E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los expedientes. Procedimiento en fase de solicitud excesivamente garantista </a:t>
            </a:r>
          </a:p>
          <a:p>
            <a:pPr marL="742950" lvl="1" indent="-285750" algn="just">
              <a:spcBef>
                <a:spcPts val="85"/>
              </a:spcBef>
              <a:buFont typeface="Courier New" panose="02070309020205020404" pitchFamily="49" charset="0"/>
              <a:buChar char="o"/>
            </a:pPr>
            <a:r>
              <a:rPr lang="es-E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 acceso de los grupos a la notificación electrónica para efectuar requerimientos a los promotores.</a:t>
            </a:r>
          </a:p>
          <a:p>
            <a:pPr marL="342900" lvl="0" indent="-342900" algn="just">
              <a:spcBef>
                <a:spcPts val="85"/>
              </a:spcBef>
              <a:buFont typeface="+mj-lt"/>
              <a:buAutoNum type="arabicPeriod"/>
            </a:pPr>
            <a:r>
              <a:rPr lang="es-ES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FASE EMISIÓN ICE (ELIGIBILIDAD)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just">
              <a:spcBef>
                <a:spcPts val="85"/>
              </a:spcBef>
              <a:buFont typeface="Courier New" panose="02070309020205020404" pitchFamily="49" charset="0"/>
              <a:buChar char="o"/>
            </a:pPr>
            <a:r>
              <a:rPr lang="es-E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Retrasos en la autoridad de gestión en la verificación de los informes, al no tener plazo concreto para hacerlo y escaso personal dedicado a esa función.</a:t>
            </a:r>
          </a:p>
          <a:p>
            <a:pPr marL="742950" lvl="1" indent="-285750" algn="just">
              <a:spcBef>
                <a:spcPts val="85"/>
              </a:spcBef>
              <a:buFont typeface="Courier New" panose="02070309020205020404" pitchFamily="49" charset="0"/>
              <a:buChar char="o"/>
            </a:pPr>
            <a:r>
              <a:rPr lang="es-E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Interpretaciones subjetivas y con diferentes criterios en función del técnico de la autoridad de gestión que analiza los proyectos. Proyectos similares tienen tratamiento distinto.</a:t>
            </a:r>
          </a:p>
          <a:p>
            <a:pPr marL="742950" lvl="1" indent="-285750" algn="just">
              <a:spcBef>
                <a:spcPts val="85"/>
              </a:spcBef>
              <a:buFont typeface="Courier New" panose="02070309020205020404" pitchFamily="49" charset="0"/>
              <a:buChar char="o"/>
            </a:pPr>
            <a:r>
              <a:rPr lang="es-E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Duplicidades en la gestión documental. </a:t>
            </a:r>
          </a:p>
          <a:p>
            <a:pPr marL="742950" lvl="1" indent="-285750" algn="just">
              <a:spcBef>
                <a:spcPts val="85"/>
              </a:spcBef>
              <a:buFont typeface="Courier New" panose="02070309020205020404" pitchFamily="49" charset="0"/>
              <a:buChar char="o"/>
            </a:pPr>
            <a:r>
              <a:rPr lang="es-E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Excesivos documentos a emitir por los equipos técnicos de los grupos y cesión de funciones que le corresponden a la autoridad de gestión (control de costes, …)</a:t>
            </a:r>
          </a:p>
          <a:p>
            <a:pPr marL="742950" lvl="1" indent="-285750" algn="just">
              <a:spcBef>
                <a:spcPts val="85"/>
              </a:spcBef>
              <a:buFont typeface="Courier New" panose="02070309020205020404" pitchFamily="49" charset="0"/>
              <a:buChar char="o"/>
            </a:pPr>
            <a:r>
              <a:rPr lang="es-E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Muchas veces no se verifican todos los ICE lo que dificulta la activación de expedientes en caso de renuncias o descompromisos de fondos</a:t>
            </a:r>
          </a:p>
          <a:p>
            <a:pPr marL="342900" lvl="0" indent="-342900" algn="just">
              <a:spcBef>
                <a:spcPts val="85"/>
              </a:spcBef>
              <a:buFont typeface="+mj-lt"/>
              <a:buAutoNum type="arabicPeriod"/>
            </a:pPr>
            <a:r>
              <a:rPr lang="es-ES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FASE DE SELECCIÓN Y CONCESIÓN DE AYUDAS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just">
              <a:spcBef>
                <a:spcPts val="85"/>
              </a:spcBef>
              <a:buFont typeface="Courier New" panose="02070309020205020404" pitchFamily="49" charset="0"/>
              <a:buChar char="o"/>
            </a:pPr>
            <a:r>
              <a:rPr lang="es-E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autoridad de gestión no tiene plazo para dictar la resolución aprobatoria, lo que conlleva que los proyectos tarden mucho en ser aprobados (ronda los 4 meses)</a:t>
            </a:r>
          </a:p>
          <a:p>
            <a:pPr marL="342900" lvl="0" indent="-342900" algn="just">
              <a:spcBef>
                <a:spcPts val="85"/>
              </a:spcBef>
              <a:buFont typeface="+mj-lt"/>
              <a:buAutoNum type="arabicPeriod"/>
            </a:pPr>
            <a:r>
              <a:rPr lang="es-ES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CERTIFICACIÓN Y PAGO DE LA AYUDA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just">
              <a:spcBef>
                <a:spcPts val="85"/>
              </a:spcBef>
              <a:buFont typeface="Courier New" panose="02070309020205020404" pitchFamily="49" charset="0"/>
              <a:buChar char="o"/>
            </a:pPr>
            <a:r>
              <a:rPr lang="es-E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Escaso plazo desde la concesión de la ayuda a la fecha máxima para la certificación del expediente lo que conlleva descompromisos e innumerables solicitudes de prórroga. A veces, ese plazo no supera los 15 días</a:t>
            </a:r>
          </a:p>
          <a:p>
            <a:pPr marL="742950" lvl="1" indent="-285750" algn="just">
              <a:spcBef>
                <a:spcPts val="85"/>
              </a:spcBef>
              <a:buFont typeface="Courier New" panose="02070309020205020404" pitchFamily="49" charset="0"/>
              <a:buChar char="o"/>
            </a:pPr>
            <a:r>
              <a:rPr lang="es-E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Excesiva documentación para la justificación de la inversión. No se debe perder de vista que lo que se busca es la realización de la inversión prevista.</a:t>
            </a:r>
          </a:p>
          <a:p>
            <a:pPr marL="742950" lvl="1" indent="-285750" algn="just">
              <a:spcBef>
                <a:spcPts val="85"/>
              </a:spcBef>
              <a:buFont typeface="Courier New" panose="02070309020205020404" pitchFamily="49" charset="0"/>
              <a:buChar char="o"/>
            </a:pPr>
            <a:r>
              <a:rPr lang="es-E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Retrasos generalizados en la tramitación de los pagos por parte de la autoridad de gestión y ausencia de comunicación a los grupos de los mismos.</a:t>
            </a:r>
          </a:p>
          <a:p>
            <a:pPr marL="742950" lvl="1" indent="-285750" algn="just">
              <a:spcBef>
                <a:spcPts val="85"/>
              </a:spcBef>
              <a:buFont typeface="Courier New" panose="02070309020205020404" pitchFamily="49" charset="0"/>
              <a:buChar char="o"/>
            </a:pPr>
            <a:r>
              <a:rPr lang="es-E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Falta de criterio definido en el orden de la tramitación de los pagos (en teoría debería ser por orden de entrada, pero en la práctica esto no se cumple).</a:t>
            </a:r>
          </a:p>
          <a:p>
            <a:pPr marL="742950" lvl="1" indent="-285750" algn="just">
              <a:spcBef>
                <a:spcPts val="85"/>
              </a:spcBef>
              <a:buFont typeface="Courier New" panose="02070309020205020404" pitchFamily="49" charset="0"/>
              <a:buChar char="o"/>
            </a:pPr>
            <a:r>
              <a:rPr lang="es-E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 estar anualizados los fondos, todos aquellos expedientes certificados después del 30 de octubre es muy difícil que se paguen en la misma anualidad, lo que conlleva incorporar fondos a la siguiente anualidad</a:t>
            </a:r>
          </a:p>
          <a:p>
            <a:pPr marL="342900" lvl="0" indent="-342900" algn="just">
              <a:spcBef>
                <a:spcPts val="85"/>
              </a:spcBef>
              <a:buFont typeface="Symbol" panose="05050102010706020507" pitchFamily="18" charset="2"/>
              <a:buChar char=""/>
            </a:pPr>
            <a:r>
              <a:rPr lang="es-E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 TODAS LAS FASES: AUSENCIA DE UNA APLICACIÓN INFORMÁTICA QUE AGILIZARÍA MUCHÍSIMO EL PROCEDIMIENTO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610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1199C5-669C-3363-D07B-2338D6EF4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5017"/>
            <a:ext cx="9144000" cy="829529"/>
          </a:xfrm>
        </p:spPr>
        <p:txBody>
          <a:bodyPr>
            <a:normAutofit fontScale="90000"/>
          </a:bodyPr>
          <a:lstStyle/>
          <a:p>
            <a:r>
              <a:rPr lang="es-ES" dirty="0"/>
              <a:t>POSIBLES MEJORAS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882D7D-5E24-FFD6-C076-18A4115011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123" y="1389185"/>
            <a:ext cx="10981591" cy="5205046"/>
          </a:xfrm>
        </p:spPr>
        <p:txBody>
          <a:bodyPr>
            <a:normAutofit/>
          </a:bodyPr>
          <a:lstStyle/>
          <a:p>
            <a:pPr marL="342900" lvl="0" indent="-342900" algn="just">
              <a:spcBef>
                <a:spcPts val="85"/>
              </a:spcBef>
              <a:buFont typeface="Symbol" panose="05050102010706020507" pitchFamily="18" charset="2"/>
              <a:buChar char=""/>
            </a:pPr>
            <a:r>
              <a:rPr lang="es-E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UTILIZACIÓN DE COSTES SIMPLIFICADOS Y BASES DE DATOS DE PRECIOS.</a:t>
            </a:r>
          </a:p>
          <a:p>
            <a:pPr marL="342900" indent="-342900" algn="just">
              <a:spcBef>
                <a:spcPts val="85"/>
              </a:spcBef>
              <a:buFont typeface="Symbol" panose="05050102010706020507" pitchFamily="18" charset="2"/>
              <a:buChar char=""/>
            </a:pPr>
            <a:r>
              <a:rPr lang="es-E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CONVOCATORIA CONTÍNUA: DISPONIBLIDAD DE FONDOS DURANTE TODO EL PERÍODO. LAS CONVOCATORIAS ANUALES / BIANUALES DIFICULTAN ENORMEMENTE LA GESTIÓN DEL EXPEDIENTE</a:t>
            </a:r>
          </a:p>
          <a:p>
            <a:pPr marL="342900" lvl="0" indent="-342900" algn="just">
              <a:spcBef>
                <a:spcPts val="85"/>
              </a:spcBef>
              <a:buFont typeface="Symbol" panose="05050102010706020507" pitchFamily="18" charset="2"/>
              <a:buChar char=""/>
            </a:pPr>
            <a:r>
              <a:rPr lang="es-E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ESTABLECIMIENTO Y CUMPLIMENTO DE PLAZOS POR PARTE DE LA AUTORIDAD DE GESTIÓN</a:t>
            </a:r>
          </a:p>
          <a:p>
            <a:pPr marL="342900" lvl="0" indent="-342900" algn="just">
              <a:spcBef>
                <a:spcPts val="85"/>
              </a:spcBef>
              <a:buFont typeface="Symbol" panose="05050102010706020507" pitchFamily="18" charset="2"/>
              <a:buChar char=""/>
            </a:pPr>
            <a:r>
              <a:rPr lang="es-E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EVITAR DUPLICIDADES: ELIMINAR LA NECESIDAD DE ENVIAR LA DOCUMENTACIÓN QUE YA CONSTA EN EL PROCEDIMIENTO</a:t>
            </a:r>
          </a:p>
          <a:p>
            <a:pPr marL="342900" lvl="0" indent="-342900" algn="just">
              <a:spcBef>
                <a:spcPts val="85"/>
              </a:spcBef>
              <a:buFont typeface="Symbol" panose="05050102010706020507" pitchFamily="18" charset="2"/>
              <a:buChar char=""/>
            </a:pPr>
            <a:r>
              <a:rPr lang="es-E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REDUCCIÓN DE TRÁMITES ADMINISTRATIVOS Y ELIMINACIÓN DE TRABAS BUROCRÁTICAS APLICAR LA NORMATIVA BÁSICA CONTENIDA EN LOS REGLAMENTOS SIN NORMAS ADICIONALES</a:t>
            </a:r>
          </a:p>
          <a:p>
            <a:pPr marL="342900" lvl="0" indent="-342900" algn="just">
              <a:spcBef>
                <a:spcPts val="85"/>
              </a:spcBef>
              <a:buFont typeface="Symbol" panose="05050102010706020507" pitchFamily="18" charset="2"/>
              <a:buChar char=""/>
            </a:pPr>
            <a:r>
              <a:rPr lang="es-E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APLICACIÓN INFORMÁTICA A NIVEL NACIONAL </a:t>
            </a:r>
          </a:p>
          <a:p>
            <a:pPr marL="342900" lvl="0" indent="-342900" algn="just">
              <a:spcBef>
                <a:spcPts val="85"/>
              </a:spcBef>
              <a:buFont typeface="Symbol" panose="05050102010706020507" pitchFamily="18" charset="2"/>
              <a:buChar char=""/>
            </a:pPr>
            <a:r>
              <a:rPr lang="es-E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OBJETIVIDAD EN LA APLICACIÓN NORMATIVA (SUPRIMIR EL YO NO LO VEO DEL JEFE DE SERVICIO CORRESPONDIENTE)</a:t>
            </a:r>
          </a:p>
          <a:p>
            <a:pPr marL="342900" lvl="0" indent="-342900" algn="just">
              <a:spcBef>
                <a:spcPts val="85"/>
              </a:spcBef>
              <a:buFont typeface="Symbol" panose="05050102010706020507" pitchFamily="18" charset="2"/>
              <a:buChar char=""/>
            </a:pPr>
            <a:r>
              <a:rPr lang="es-E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COMUNICACIÓN MÁS FLUIDA Y MEJORA DE LAS RELACIONES ENTRE LA AUTORIDAD DE GESTIÓN Y LOS GAL. SINTONÍA CON LA INTERVENCIÓN</a:t>
            </a:r>
          </a:p>
          <a:p>
            <a:pPr marL="342900" lvl="0" indent="-342900" algn="just">
              <a:spcBef>
                <a:spcPts val="85"/>
              </a:spcBef>
              <a:buFont typeface="Symbol" panose="05050102010706020507" pitchFamily="18" charset="2"/>
              <a:buChar char=""/>
            </a:pPr>
            <a:r>
              <a:rPr lang="es-E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MAYOR AUTONONÍA DE LOS GRUPOS EN LA SELECCIÓN DE PROYECTOS</a:t>
            </a:r>
          </a:p>
          <a:p>
            <a:pPr algn="l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25040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563</Words>
  <Application>Microsoft Office PowerPoint</Application>
  <PresentationFormat>Panorámica</PresentationFormat>
  <Paragraphs>33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Symbol</vt:lpstr>
      <vt:lpstr>Tema de Office</vt:lpstr>
      <vt:lpstr>Presentación de PowerPoint</vt:lpstr>
      <vt:lpstr>Presentación de PowerPoint</vt:lpstr>
      <vt:lpstr>CUELLOS DE BOTELLA</vt:lpstr>
      <vt:lpstr>POSIBLES MEJORAS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Ceder Monegros</dc:creator>
  <cp:lastModifiedBy>Usuario</cp:lastModifiedBy>
  <cp:revision>13</cp:revision>
  <dcterms:created xsi:type="dcterms:W3CDTF">2022-09-21T11:03:54Z</dcterms:created>
  <dcterms:modified xsi:type="dcterms:W3CDTF">2022-09-28T07:22:08Z</dcterms:modified>
</cp:coreProperties>
</file>