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80" r:id="rId4"/>
    <p:sldId id="286" r:id="rId5"/>
    <p:sldId id="285" r:id="rId6"/>
    <p:sldId id="284" r:id="rId7"/>
    <p:sldId id="267" r:id="rId8"/>
    <p:sldId id="283" r:id="rId9"/>
    <p:sldId id="27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9A5"/>
    <a:srgbClr val="AECC48"/>
    <a:srgbClr val="3B7EAB"/>
    <a:srgbClr val="387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4CB4F-948D-4561-9521-8A6E5A17C4F8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A87FAF-B821-495B-BD9E-09DEB89E8FE7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2400" b="0" dirty="0" smtClean="0"/>
            <a:t>Autoempleo</a:t>
          </a:r>
          <a:endParaRPr lang="es-ES" sz="2400" b="0" dirty="0"/>
        </a:p>
      </dgm:t>
    </dgm:pt>
    <dgm:pt modelId="{4A12C44D-53F6-4114-A03F-B3304A12299F}" type="parTrans" cxnId="{88E0E55F-9789-4F9F-A9EB-4F22A04C21F3}">
      <dgm:prSet/>
      <dgm:spPr/>
      <dgm:t>
        <a:bodyPr/>
        <a:lstStyle/>
        <a:p>
          <a:endParaRPr lang="es-ES"/>
        </a:p>
      </dgm:t>
    </dgm:pt>
    <dgm:pt modelId="{765DA5BF-8B98-47B9-A6C9-CE7838657F0D}" type="sibTrans" cxnId="{88E0E55F-9789-4F9F-A9EB-4F22A04C21F3}">
      <dgm:prSet/>
      <dgm:spPr/>
      <dgm:t>
        <a:bodyPr/>
        <a:lstStyle/>
        <a:p>
          <a:endParaRPr lang="es-ES"/>
        </a:p>
      </dgm:t>
    </dgm:pt>
    <dgm:pt modelId="{E18AE4BE-741A-4803-89B1-37BEAE25EF35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Plan de empresa</a:t>
          </a:r>
          <a:endParaRPr lang="es-ES" b="1" dirty="0"/>
        </a:p>
      </dgm:t>
    </dgm:pt>
    <dgm:pt modelId="{2677FE96-F0EC-4F62-B329-7DAC3E25C586}" type="parTrans" cxnId="{4E3B7432-CCB9-41E5-9C02-CBB03A476464}">
      <dgm:prSet/>
      <dgm:spPr/>
      <dgm:t>
        <a:bodyPr/>
        <a:lstStyle/>
        <a:p>
          <a:endParaRPr lang="es-ES"/>
        </a:p>
      </dgm:t>
    </dgm:pt>
    <dgm:pt modelId="{B1AA6F09-DF63-4C5E-A5DA-C480EDBEFF37}" type="sibTrans" cxnId="{4E3B7432-CCB9-41E5-9C02-CBB03A476464}">
      <dgm:prSet/>
      <dgm:spPr/>
      <dgm:t>
        <a:bodyPr/>
        <a:lstStyle/>
        <a:p>
          <a:endParaRPr lang="es-ES"/>
        </a:p>
      </dgm:t>
    </dgm:pt>
    <dgm:pt modelId="{819F9328-2C4A-468F-99F5-F77418D0207E}">
      <dgm:prSet phldrT="[Texto]" custT="1"/>
      <dgm:spPr/>
      <dgm:t>
        <a:bodyPr/>
        <a:lstStyle/>
        <a:p>
          <a:endParaRPr lang="es-ES" sz="2000" dirty="0" smtClean="0"/>
        </a:p>
        <a:p>
          <a:pPr rtl="0"/>
          <a:r>
            <a:rPr lang="en-US" sz="2000" dirty="0" smtClean="0"/>
            <a:t>3 </a:t>
          </a:r>
          <a:r>
            <a:rPr lang="en-US" sz="2000" dirty="0" err="1" smtClean="0"/>
            <a:t>meses</a:t>
          </a:r>
          <a:r>
            <a:rPr lang="en-US" sz="2000" dirty="0" smtClean="0"/>
            <a:t> en el </a:t>
          </a:r>
          <a:r>
            <a:rPr lang="en-US" sz="2000" dirty="0" err="1" smtClean="0"/>
            <a:t>paro</a:t>
          </a:r>
          <a:endParaRPr lang="es-ES" sz="2000" dirty="0"/>
        </a:p>
      </dgm:t>
    </dgm:pt>
    <dgm:pt modelId="{F58F9350-52FC-40FA-AA65-26C78F46E47E}" type="parTrans" cxnId="{189C0D2B-F650-4881-8327-5125F4C32CE8}">
      <dgm:prSet/>
      <dgm:spPr/>
      <dgm:t>
        <a:bodyPr/>
        <a:lstStyle/>
        <a:p>
          <a:endParaRPr lang="es-ES"/>
        </a:p>
      </dgm:t>
    </dgm:pt>
    <dgm:pt modelId="{324943E5-2339-44C4-BA20-905E4DBAC553}" type="sibTrans" cxnId="{189C0D2B-F650-4881-8327-5125F4C32CE8}">
      <dgm:prSet/>
      <dgm:spPr/>
      <dgm:t>
        <a:bodyPr/>
        <a:lstStyle/>
        <a:p>
          <a:endParaRPr lang="es-ES"/>
        </a:p>
      </dgm:t>
    </dgm:pt>
    <dgm:pt modelId="{3FA13DE6-8155-42EB-B6E5-9B75DAAF1AF3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200" dirty="0" smtClean="0"/>
            <a:t>3 años sin darse de alta en al actividad solicitada</a:t>
          </a:r>
          <a:endParaRPr lang="es-ES" sz="2200" dirty="0"/>
        </a:p>
      </dgm:t>
    </dgm:pt>
    <dgm:pt modelId="{614D8084-B692-442A-9BDC-083482FCE9B6}" type="parTrans" cxnId="{3BAACFF0-2C8B-4C9C-BEA0-155F19D69070}">
      <dgm:prSet/>
      <dgm:spPr/>
      <dgm:t>
        <a:bodyPr/>
        <a:lstStyle/>
        <a:p>
          <a:endParaRPr lang="es-ES"/>
        </a:p>
      </dgm:t>
    </dgm:pt>
    <dgm:pt modelId="{295DF691-079C-4D71-874B-D5F9E6B8F047}" type="sibTrans" cxnId="{3BAACFF0-2C8B-4C9C-BEA0-155F19D69070}">
      <dgm:prSet/>
      <dgm:spPr/>
      <dgm:t>
        <a:bodyPr/>
        <a:lstStyle/>
        <a:p>
          <a:endParaRPr lang="es-ES"/>
        </a:p>
      </dgm:t>
    </dgm:pt>
    <dgm:pt modelId="{96188EE7-9159-434A-9774-C3B36F420F2D}" type="pres">
      <dgm:prSet presAssocID="{EA84CB4F-948D-4561-9521-8A6E5A17C4F8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080D0C1-0922-4CBD-B3EB-E4B3BECC4451}" type="pres">
      <dgm:prSet presAssocID="{EA84CB4F-948D-4561-9521-8A6E5A17C4F8}" presName="triangle1" presStyleLbl="node1" presStyleIdx="0" presStyleCnt="4" custScaleX="159808" custLinFactNeighborX="-14838" custLinFactNeighborY="69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5FFDA5-25F4-420F-8C69-BF65C2865E61}" type="pres">
      <dgm:prSet presAssocID="{EA84CB4F-948D-4561-9521-8A6E5A17C4F8}" presName="triangle2" presStyleLbl="node1" presStyleIdx="1" presStyleCnt="4" custScaleX="139611" custScaleY="152807" custLinFactNeighborX="-33841" custLinFactNeighborY="-268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D8ADBE-813F-4EE7-A4E0-F223DFFA04E4}" type="pres">
      <dgm:prSet presAssocID="{EA84CB4F-948D-4561-9521-8A6E5A17C4F8}" presName="triangle3" presStyleLbl="node1" presStyleIdx="2" presStyleCnt="4" custLinFactNeighborX="-142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93E559-81F7-4739-A372-9E776B5E522D}" type="pres">
      <dgm:prSet presAssocID="{EA84CB4F-948D-4561-9521-8A6E5A17C4F8}" presName="triangle4" presStyleLbl="node1" presStyleIdx="3" presStyleCnt="4" custScaleX="138985" custScaleY="126026" custLinFactNeighborX="-1011" custLinFactNeighborY="-139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9C0D2B-F650-4881-8327-5125F4C32CE8}" srcId="{EA84CB4F-948D-4561-9521-8A6E5A17C4F8}" destId="{819F9328-2C4A-468F-99F5-F77418D0207E}" srcOrd="2" destOrd="0" parTransId="{F58F9350-52FC-40FA-AA65-26C78F46E47E}" sibTransId="{324943E5-2339-44C4-BA20-905E4DBAC553}"/>
    <dgm:cxn modelId="{489B537E-4DC2-486D-A6F1-070E132359E9}" type="presOf" srcId="{22A87FAF-B821-495B-BD9E-09DEB89E8FE7}" destId="{D080D0C1-0922-4CBD-B3EB-E4B3BECC4451}" srcOrd="0" destOrd="0" presId="urn:microsoft.com/office/officeart/2005/8/layout/pyramid4"/>
    <dgm:cxn modelId="{3633A5FA-107C-400D-B4A6-84F3FBF76689}" type="presOf" srcId="{819F9328-2C4A-468F-99F5-F77418D0207E}" destId="{95D8ADBE-813F-4EE7-A4E0-F223DFFA04E4}" srcOrd="0" destOrd="0" presId="urn:microsoft.com/office/officeart/2005/8/layout/pyramid4"/>
    <dgm:cxn modelId="{4E3B7432-CCB9-41E5-9C02-CBB03A476464}" srcId="{EA84CB4F-948D-4561-9521-8A6E5A17C4F8}" destId="{E18AE4BE-741A-4803-89B1-37BEAE25EF35}" srcOrd="1" destOrd="0" parTransId="{2677FE96-F0EC-4F62-B329-7DAC3E25C586}" sibTransId="{B1AA6F09-DF63-4C5E-A5DA-C480EDBEFF37}"/>
    <dgm:cxn modelId="{6812E73B-A397-4637-B30A-5D00BE09DEF7}" type="presOf" srcId="{E18AE4BE-741A-4803-89B1-37BEAE25EF35}" destId="{9E5FFDA5-25F4-420F-8C69-BF65C2865E61}" srcOrd="0" destOrd="0" presId="urn:microsoft.com/office/officeart/2005/8/layout/pyramid4"/>
    <dgm:cxn modelId="{ED60FF08-10CE-4EAE-BFEF-C0D4368B0B32}" type="presOf" srcId="{3FA13DE6-8155-42EB-B6E5-9B75DAAF1AF3}" destId="{A393E559-81F7-4739-A372-9E776B5E522D}" srcOrd="0" destOrd="0" presId="urn:microsoft.com/office/officeart/2005/8/layout/pyramid4"/>
    <dgm:cxn modelId="{DF4F07AC-1BE2-48D5-B35C-25CE74CE85DB}" type="presOf" srcId="{EA84CB4F-948D-4561-9521-8A6E5A17C4F8}" destId="{96188EE7-9159-434A-9774-C3B36F420F2D}" srcOrd="0" destOrd="0" presId="urn:microsoft.com/office/officeart/2005/8/layout/pyramid4"/>
    <dgm:cxn modelId="{88E0E55F-9789-4F9F-A9EB-4F22A04C21F3}" srcId="{EA84CB4F-948D-4561-9521-8A6E5A17C4F8}" destId="{22A87FAF-B821-495B-BD9E-09DEB89E8FE7}" srcOrd="0" destOrd="0" parTransId="{4A12C44D-53F6-4114-A03F-B3304A12299F}" sibTransId="{765DA5BF-8B98-47B9-A6C9-CE7838657F0D}"/>
    <dgm:cxn modelId="{3BAACFF0-2C8B-4C9C-BEA0-155F19D69070}" srcId="{EA84CB4F-948D-4561-9521-8A6E5A17C4F8}" destId="{3FA13DE6-8155-42EB-B6E5-9B75DAAF1AF3}" srcOrd="3" destOrd="0" parTransId="{614D8084-B692-442A-9BDC-083482FCE9B6}" sibTransId="{295DF691-079C-4D71-874B-D5F9E6B8F047}"/>
    <dgm:cxn modelId="{C6879F88-04DC-4927-AA4D-EF23489A382C}" type="presParOf" srcId="{96188EE7-9159-434A-9774-C3B36F420F2D}" destId="{D080D0C1-0922-4CBD-B3EB-E4B3BECC4451}" srcOrd="0" destOrd="0" presId="urn:microsoft.com/office/officeart/2005/8/layout/pyramid4"/>
    <dgm:cxn modelId="{3505AF92-82B9-4FAB-9731-E3453B83475F}" type="presParOf" srcId="{96188EE7-9159-434A-9774-C3B36F420F2D}" destId="{9E5FFDA5-25F4-420F-8C69-BF65C2865E61}" srcOrd="1" destOrd="0" presId="urn:microsoft.com/office/officeart/2005/8/layout/pyramid4"/>
    <dgm:cxn modelId="{1BF5D298-2333-493D-B281-50B014C6B0D2}" type="presParOf" srcId="{96188EE7-9159-434A-9774-C3B36F420F2D}" destId="{95D8ADBE-813F-4EE7-A4E0-F223DFFA04E4}" srcOrd="2" destOrd="0" presId="urn:microsoft.com/office/officeart/2005/8/layout/pyramid4"/>
    <dgm:cxn modelId="{44D12009-4B83-4521-8637-7BCB845A61E3}" type="presParOf" srcId="{96188EE7-9159-434A-9774-C3B36F420F2D}" destId="{A393E559-81F7-4739-A372-9E776B5E522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0D0C1-0922-4CBD-B3EB-E4B3BECC4451}">
      <dsp:nvSpPr>
        <dsp:cNvPr id="0" name=""/>
        <dsp:cNvSpPr/>
      </dsp:nvSpPr>
      <dsp:spPr>
        <a:xfrm>
          <a:off x="2958193" y="-162055"/>
          <a:ext cx="4157119" cy="2601321"/>
        </a:xfrm>
        <a:prstGeom prst="triangl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/>
            <a:t>Autoempleo</a:t>
          </a:r>
          <a:endParaRPr lang="es-ES" sz="2400" b="0" kern="1200" dirty="0"/>
        </a:p>
      </dsp:txBody>
      <dsp:txXfrm>
        <a:off x="3997473" y="1138606"/>
        <a:ext cx="2078559" cy="1300660"/>
      </dsp:txXfrm>
    </dsp:sp>
    <dsp:sp modelId="{9E5FFDA5-25F4-420F-8C69-BF65C2865E61}">
      <dsp:nvSpPr>
        <dsp:cNvPr id="0" name=""/>
        <dsp:cNvSpPr/>
      </dsp:nvSpPr>
      <dsp:spPr>
        <a:xfrm>
          <a:off x="1425898" y="872320"/>
          <a:ext cx="3631730" cy="3975001"/>
        </a:xfrm>
        <a:prstGeom prst="triangl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Plan de empresa</a:t>
          </a:r>
          <a:endParaRPr lang="es-ES" sz="3300" b="1" kern="1200" dirty="0"/>
        </a:p>
      </dsp:txBody>
      <dsp:txXfrm>
        <a:off x="2333831" y="2859821"/>
        <a:ext cx="1815865" cy="1987500"/>
      </dsp:txXfrm>
    </dsp:sp>
    <dsp:sp modelId="{95D8ADBE-813F-4EE7-A4E0-F223DFFA04E4}">
      <dsp:nvSpPr>
        <dsp:cNvPr id="0" name=""/>
        <dsp:cNvSpPr/>
      </dsp:nvSpPr>
      <dsp:spPr>
        <a:xfrm rot="10800000">
          <a:off x="3750712" y="2257901"/>
          <a:ext cx="2601321" cy="260132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 </a:t>
          </a:r>
          <a:r>
            <a:rPr lang="en-US" sz="2000" kern="1200" dirty="0" err="1" smtClean="0"/>
            <a:t>meses</a:t>
          </a:r>
          <a:r>
            <a:rPr lang="en-US" sz="2000" kern="1200" dirty="0" smtClean="0"/>
            <a:t> en el </a:t>
          </a:r>
          <a:r>
            <a:rPr lang="en-US" sz="2000" kern="1200" dirty="0" err="1" smtClean="0"/>
            <a:t>paro</a:t>
          </a:r>
          <a:endParaRPr lang="es-ES" sz="2000" kern="1200" dirty="0"/>
        </a:p>
      </dsp:txBody>
      <dsp:txXfrm rot="10800000">
        <a:off x="4401042" y="2257901"/>
        <a:ext cx="1300661" cy="1300660"/>
      </dsp:txXfrm>
    </dsp:sp>
    <dsp:sp modelId="{A393E559-81F7-4739-A372-9E776B5E522D}">
      <dsp:nvSpPr>
        <dsp:cNvPr id="0" name=""/>
        <dsp:cNvSpPr/>
      </dsp:nvSpPr>
      <dsp:spPr>
        <a:xfrm>
          <a:off x="4889375" y="1557131"/>
          <a:ext cx="3615446" cy="3278341"/>
        </a:xfrm>
        <a:prstGeom prst="triangl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3 años sin darse de alta en al actividad solicitada</a:t>
          </a:r>
          <a:endParaRPr lang="es-ES" sz="2200" kern="1200" dirty="0"/>
        </a:p>
      </dsp:txBody>
      <dsp:txXfrm>
        <a:off x="5793237" y="3196302"/>
        <a:ext cx="1807723" cy="1639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3805D-4AD5-423E-9B05-9CD4B84CF057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494EB-089B-4D43-B9D1-AE36B8C890C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75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F58F-0EC6-4CAD-AE15-16BCA2A5C66F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C716-B1A0-4411-9F61-321D0868E6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65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F58F-0EC6-4CAD-AE15-16BCA2A5C66F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C716-B1A0-4411-9F61-321D0868E6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15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F58F-0EC6-4CAD-AE15-16BCA2A5C66F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C716-B1A0-4411-9F61-321D0868E6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22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F58F-0EC6-4CAD-AE15-16BCA2A5C66F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C716-B1A0-4411-9F61-321D0868E6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57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F58F-0EC6-4CAD-AE15-16BCA2A5C66F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C716-B1A0-4411-9F61-321D0868E6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19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F58F-0EC6-4CAD-AE15-16BCA2A5C66F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C716-B1A0-4411-9F61-321D0868E6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047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F58F-0EC6-4CAD-AE15-16BCA2A5C66F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C716-B1A0-4411-9F61-321D0868E6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14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F58F-0EC6-4CAD-AE15-16BCA2A5C66F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C716-B1A0-4411-9F61-321D0868E6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81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F58F-0EC6-4CAD-AE15-16BCA2A5C66F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C716-B1A0-4411-9F61-321D0868E6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6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F58F-0EC6-4CAD-AE15-16BCA2A5C66F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C716-B1A0-4411-9F61-321D0868E6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96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F58F-0EC6-4CAD-AE15-16BCA2A5C66F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C716-B1A0-4411-9F61-321D0868E6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25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3F58F-0EC6-4CAD-AE15-16BCA2A5C66F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C716-B1A0-4411-9F61-321D0868E6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29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jpeg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3" r="693" b="18544"/>
          <a:stretch/>
        </p:blipFill>
        <p:spPr>
          <a:xfrm>
            <a:off x="0" y="-1"/>
            <a:ext cx="12195544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ítulo 5">
            <a:extLst>
              <a:ext uri="{FF2B5EF4-FFF2-40B4-BE49-F238E27FC236}">
                <a16:creationId xmlns:a16="http://schemas.microsoft.com/office/drawing/2014/main" xmlns="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4033" y="2466753"/>
            <a:ext cx="6840000" cy="1690577"/>
          </a:xfrm>
          <a:solidFill>
            <a:schemeClr val="tx1">
              <a:alpha val="75000"/>
            </a:schemeClr>
          </a:solidFill>
        </p:spPr>
        <p:txBody>
          <a:bodyPr rtlCol="0">
            <a:normAutofit fontScale="90000"/>
          </a:bodyPr>
          <a:lstStyle/>
          <a:p>
            <a:pPr rtl="0">
              <a:lnSpc>
                <a:spcPct val="100000"/>
              </a:lnSpc>
            </a:pPr>
            <a:r>
              <a:rPr lang="es-ES" sz="3200" dirty="0" smtClean="0">
                <a:solidFill>
                  <a:schemeClr val="bg1"/>
                </a:solidFill>
                <a:latin typeface="+mn-lt"/>
              </a:rPr>
              <a:t>El Ticket del Autónomo Rural y el LEADER 2024-27 en Asturias </a:t>
            </a:r>
            <a:r>
              <a:rPr lang="es-ES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/>
            </a:r>
            <a:br>
              <a:rPr lang="es-ES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s-ES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/>
            </a:r>
            <a:br>
              <a:rPr lang="es-ES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</a:br>
            <a:endParaRPr lang="es-ES" sz="2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Subtítulo 6">
            <a:extLst>
              <a:ext uri="{FF2B5EF4-FFF2-40B4-BE49-F238E27FC236}">
                <a16:creationId xmlns:a16="http://schemas.microsoft.com/office/drawing/2014/main" xmlns="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2689" y="4204510"/>
            <a:ext cx="6840000" cy="936000"/>
          </a:xfrm>
          <a:solidFill>
            <a:schemeClr val="tx1">
              <a:alpha val="85000"/>
            </a:schemeClr>
          </a:solidFill>
        </p:spPr>
        <p:txBody>
          <a:bodyPr rtlCol="0"/>
          <a:lstStyle/>
          <a:p>
            <a:pPr algn="l">
              <a:lnSpc>
                <a:spcPct val="150000"/>
              </a:lnSpc>
            </a:pPr>
            <a:r>
              <a:rPr lang="es-ES" dirty="0" smtClean="0">
                <a:solidFill>
                  <a:schemeClr val="bg1"/>
                </a:solidFill>
                <a:latin typeface="Rockwell" panose="02060603020205020403" pitchFamily="18" charset="0"/>
              </a:rPr>
              <a:t>      LEADER 2023-2028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43" y="4319689"/>
            <a:ext cx="1227593" cy="65412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47" y="5465608"/>
            <a:ext cx="437953" cy="4379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36" y="5473105"/>
            <a:ext cx="1171886" cy="3507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69" y="5465608"/>
            <a:ext cx="1734198" cy="3657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89" y="5408246"/>
            <a:ext cx="2001366" cy="4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número de diapositiva 2">
            <a:extLst>
              <a:ext uri="{FF2B5EF4-FFF2-40B4-BE49-F238E27FC236}">
                <a16:creationId xmlns="" xmlns:a16="http://schemas.microsoft.com/office/drawing/2014/main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6717" y="6303392"/>
            <a:ext cx="432000" cy="432000"/>
          </a:xfrm>
        </p:spPr>
        <p:txBody>
          <a:bodyPr rtlCol="0"/>
          <a:lstStyle/>
          <a:p>
            <a:pPr rtl="0"/>
            <a:r>
              <a:rPr lang="es-ES" dirty="0"/>
              <a:t>7</a:t>
            </a:r>
          </a:p>
        </p:txBody>
      </p:sp>
      <p:sp>
        <p:nvSpPr>
          <p:cNvPr id="25" name="Rombo 24"/>
          <p:cNvSpPr/>
          <p:nvPr/>
        </p:nvSpPr>
        <p:spPr>
          <a:xfrm>
            <a:off x="11714784" y="6328863"/>
            <a:ext cx="335865" cy="381057"/>
          </a:xfrm>
          <a:prstGeom prst="diamond">
            <a:avLst/>
          </a:prstGeom>
          <a:noFill/>
          <a:ln>
            <a:solidFill>
              <a:srgbClr val="AECC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itle 1"/>
          <p:cNvSpPr txBox="1"/>
          <p:nvPr/>
        </p:nvSpPr>
        <p:spPr>
          <a:xfrm>
            <a:off x="1194816" y="213266"/>
            <a:ext cx="9168384" cy="75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 fontScale="85000" lnSpcReduction="10000"/>
          </a:bodyPr>
          <a:lstStyle>
            <a:lvl1pPr>
              <a:lnSpc>
                <a:spcPct val="90000"/>
              </a:lnSpc>
              <a:defRPr sz="3600" b="1">
                <a:solidFill>
                  <a:srgbClr val="0C4CA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 smtClean="0"/>
              <a:t>Contextualización Ticket Autónomo Rural 2015/2025</a:t>
            </a:r>
            <a:endParaRPr dirty="0"/>
          </a:p>
        </p:txBody>
      </p:sp>
      <p:sp>
        <p:nvSpPr>
          <p:cNvPr id="21" name="5 CuadroTexto"/>
          <p:cNvSpPr txBox="1"/>
          <p:nvPr/>
        </p:nvSpPr>
        <p:spPr>
          <a:xfrm>
            <a:off x="368300" y="864282"/>
            <a:ext cx="11201400" cy="4585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buSzPct val="100000"/>
              <a:buFont typeface="Arial"/>
              <a:buChar char="•"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s-ES" dirty="0" smtClean="0"/>
              <a:t>El Ticket Rural es solicitado en su PDR 2014-20(23) por Asturias basándose en lo previsto el artículo </a:t>
            </a:r>
            <a:r>
              <a:rPr dirty="0" smtClean="0"/>
              <a:t>19</a:t>
            </a:r>
            <a:r>
              <a:rPr dirty="0"/>
              <a:t>.(</a:t>
            </a:r>
            <a:r>
              <a:rPr dirty="0" err="1"/>
              <a:t>a.ii</a:t>
            </a:r>
            <a:r>
              <a:rPr dirty="0"/>
              <a:t>), </a:t>
            </a:r>
            <a:r>
              <a:rPr lang="es-ES" dirty="0" smtClean="0"/>
              <a:t>del Reglamento UE </a:t>
            </a:r>
            <a:r>
              <a:rPr dirty="0" smtClean="0"/>
              <a:t>1305/2013</a:t>
            </a:r>
            <a:r>
              <a:rPr lang="es-ES" dirty="0" smtClean="0"/>
              <a:t> (FEADER)</a:t>
            </a:r>
            <a:r>
              <a:rPr dirty="0" smtClean="0"/>
              <a:t>, </a:t>
            </a:r>
            <a:r>
              <a:rPr lang="es-ES" dirty="0" smtClean="0"/>
              <a:t>que estipula una ayuda de hasta </a:t>
            </a:r>
            <a:r>
              <a:rPr dirty="0" smtClean="0"/>
              <a:t>€</a:t>
            </a:r>
            <a:r>
              <a:rPr dirty="0"/>
              <a:t>70,000. </a:t>
            </a:r>
            <a:endParaRPr lang="es-ES" dirty="0" smtClean="0"/>
          </a:p>
          <a:p>
            <a:pPr algn="just">
              <a:buSzPct val="100000"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900" dirty="0"/>
          </a:p>
          <a:p>
            <a:pPr algn="just">
              <a:buSzPct val="100000"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900" dirty="0"/>
          </a:p>
          <a:p>
            <a:pPr algn="just">
              <a:buSzPct val="100000"/>
              <a:buFont typeface="Arial"/>
              <a:buChar char="•"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s-ES" dirty="0" smtClean="0"/>
              <a:t>Es el camino más corto entre la propuesta y el objetivo sin tanto problema burocrático y de gestión</a:t>
            </a:r>
          </a:p>
          <a:p>
            <a:pPr algn="just">
              <a:buSzPct val="100000"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900" dirty="0"/>
          </a:p>
          <a:p>
            <a:pPr algn="just">
              <a:buSzPct val="100000"/>
              <a:buFont typeface="Arial"/>
              <a:buChar char="•"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 </a:t>
            </a:r>
            <a:r>
              <a:rPr lang="es-ES" dirty="0" smtClean="0"/>
              <a:t>La ayuda es de 35</a:t>
            </a:r>
            <a:r>
              <a:rPr dirty="0" smtClean="0"/>
              <a:t>,000</a:t>
            </a:r>
            <a:r>
              <a:rPr lang="es-ES" dirty="0" smtClean="0"/>
              <a:t>€</a:t>
            </a:r>
            <a:r>
              <a:rPr dirty="0" smtClean="0"/>
              <a:t>, </a:t>
            </a:r>
            <a:r>
              <a:rPr dirty="0"/>
              <a:t>compatible </a:t>
            </a:r>
            <a:r>
              <a:rPr lang="es-ES" dirty="0" smtClean="0"/>
              <a:t>con otras ayudas de inversión LEADER</a:t>
            </a:r>
            <a:r>
              <a:rPr dirty="0" smtClean="0"/>
              <a:t>. </a:t>
            </a:r>
            <a:r>
              <a:rPr lang="es-ES" dirty="0" smtClean="0"/>
              <a:t>Es una ayuda menor que la que se concede para la incorporación de jóvenes agricultores.</a:t>
            </a:r>
          </a:p>
          <a:p>
            <a:pPr algn="just">
              <a:buSzPct val="100000"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s-ES" sz="900" dirty="0" smtClean="0"/>
          </a:p>
          <a:p>
            <a:pPr algn="just">
              <a:buSzPct val="100000"/>
              <a:buFont typeface="Arial"/>
              <a:buChar char="•"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s-ES" dirty="0" smtClean="0"/>
              <a:t>Para el nuevo periodo se subirá a 50.000€ que se darán de manera escalonada, atendiendo a las características del proyecto</a:t>
            </a:r>
          </a:p>
          <a:p>
            <a:pPr algn="just">
              <a:buSzPct val="100000"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s-ES" sz="800" dirty="0" smtClean="0"/>
          </a:p>
          <a:p>
            <a:pPr algn="just">
              <a:buSzPct val="100000"/>
              <a:buFont typeface="Arial" pitchFamily="34" charset="0"/>
              <a:buChar char="•"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s-ES" sz="2000" b="1" dirty="0" smtClean="0">
                <a:solidFill>
                  <a:srgbClr val="002060"/>
                </a:solidFill>
                <a:sym typeface="Calibri"/>
              </a:rPr>
              <a:t>En el Reglamento (UE) 2021/2115 que establece las normas para la elaboración de los PEPAC, aparece en el artículo 75, apartado 2C, en términos similares al </a:t>
            </a:r>
            <a:r>
              <a:rPr lang="es-ES" dirty="0" smtClean="0"/>
              <a:t>UE 1305/2013 (FEADER)</a:t>
            </a:r>
          </a:p>
          <a:p>
            <a:pPr algn="just">
              <a:buSzPct val="100000"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s-ES" sz="800" dirty="0" smtClean="0"/>
          </a:p>
          <a:p>
            <a:pPr algn="just">
              <a:buSzPct val="100000"/>
              <a:buFont typeface="Arial" pitchFamily="34" charset="0"/>
              <a:buChar char="•"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s-ES" sz="2000" b="1" dirty="0" smtClean="0">
                <a:solidFill>
                  <a:srgbClr val="002060"/>
                </a:solidFill>
                <a:sym typeface="Calibri"/>
              </a:rPr>
              <a:t>“</a:t>
            </a:r>
            <a:r>
              <a:rPr lang="es-ES" sz="2000" dirty="0" smtClean="0">
                <a:solidFill>
                  <a:srgbClr val="002060"/>
                </a:solidFill>
                <a:sym typeface="Calibri"/>
              </a:rPr>
              <a:t>Los Estados miembros concederán ayudas en forma de sumas a tanto alzado, de instrumentos financieros o de una combinación de ambos. Las ayudas se limitarán a un importe máximo de </a:t>
            </a:r>
            <a:r>
              <a:rPr lang="es-ES" sz="2000" smtClean="0">
                <a:solidFill>
                  <a:srgbClr val="002060"/>
                </a:solidFill>
                <a:sym typeface="Calibri"/>
              </a:rPr>
              <a:t>100 000€ </a:t>
            </a:r>
            <a:r>
              <a:rPr lang="es-ES" sz="2000" dirty="0" smtClean="0">
                <a:solidFill>
                  <a:srgbClr val="002060"/>
                </a:solidFill>
                <a:sym typeface="Calibri"/>
              </a:rPr>
              <a:t>y podrán diferenciarse de conformidad con criterios objetivos”</a:t>
            </a:r>
            <a:endParaRPr lang="es-ES" sz="2000" dirty="0">
              <a:solidFill>
                <a:srgbClr val="002060"/>
              </a:solidFill>
              <a:sym typeface="Calibri"/>
            </a:endParaRPr>
          </a:p>
        </p:txBody>
      </p:sp>
      <p:pic>
        <p:nvPicPr>
          <p:cNvPr id="23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87" y="6233704"/>
            <a:ext cx="437953" cy="437953"/>
          </a:xfrm>
          <a:prstGeom prst="rect">
            <a:avLst/>
          </a:prstGeom>
        </p:spPr>
      </p:pic>
      <p:pic>
        <p:nvPicPr>
          <p:cNvPr id="26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76" y="6241201"/>
            <a:ext cx="1171886" cy="350759"/>
          </a:xfrm>
          <a:prstGeom prst="rect">
            <a:avLst/>
          </a:prstGeom>
        </p:spPr>
      </p:pic>
      <p:pic>
        <p:nvPicPr>
          <p:cNvPr id="2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09" y="6233704"/>
            <a:ext cx="1734198" cy="365754"/>
          </a:xfrm>
          <a:prstGeom prst="rect">
            <a:avLst/>
          </a:prstGeom>
        </p:spPr>
      </p:pic>
      <p:pic>
        <p:nvPicPr>
          <p:cNvPr id="3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29" y="6176342"/>
            <a:ext cx="2001366" cy="423116"/>
          </a:xfrm>
          <a:prstGeom prst="rect">
            <a:avLst/>
          </a:prstGeom>
        </p:spPr>
      </p:pic>
      <p:pic>
        <p:nvPicPr>
          <p:cNvPr id="31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24" y="6137030"/>
            <a:ext cx="921788" cy="4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número de diapositiva 2">
            <a:extLst>
              <a:ext uri="{FF2B5EF4-FFF2-40B4-BE49-F238E27FC236}">
                <a16:creationId xmlns="" xmlns:a16="http://schemas.microsoft.com/office/drawing/2014/main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6717" y="6303392"/>
            <a:ext cx="432000" cy="432000"/>
          </a:xfrm>
        </p:spPr>
        <p:txBody>
          <a:bodyPr rtlCol="0"/>
          <a:lstStyle/>
          <a:p>
            <a:pPr rtl="0"/>
            <a:r>
              <a:rPr lang="es-ES" dirty="0"/>
              <a:t>7</a:t>
            </a:r>
          </a:p>
        </p:txBody>
      </p:sp>
      <p:sp>
        <p:nvSpPr>
          <p:cNvPr id="25" name="Rombo 24"/>
          <p:cNvSpPr/>
          <p:nvPr/>
        </p:nvSpPr>
        <p:spPr>
          <a:xfrm>
            <a:off x="11714784" y="6328863"/>
            <a:ext cx="335865" cy="381057"/>
          </a:xfrm>
          <a:prstGeom prst="diamond">
            <a:avLst/>
          </a:prstGeom>
          <a:noFill/>
          <a:ln>
            <a:solidFill>
              <a:srgbClr val="AECC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87" y="6233704"/>
            <a:ext cx="437953" cy="437953"/>
          </a:xfrm>
          <a:prstGeom prst="rect">
            <a:avLst/>
          </a:prstGeom>
        </p:spPr>
      </p:pic>
      <p:pic>
        <p:nvPicPr>
          <p:cNvPr id="26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76" y="6241201"/>
            <a:ext cx="1171886" cy="350759"/>
          </a:xfrm>
          <a:prstGeom prst="rect">
            <a:avLst/>
          </a:prstGeom>
        </p:spPr>
      </p:pic>
      <p:pic>
        <p:nvPicPr>
          <p:cNvPr id="2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09" y="6233704"/>
            <a:ext cx="1734198" cy="365754"/>
          </a:xfrm>
          <a:prstGeom prst="rect">
            <a:avLst/>
          </a:prstGeom>
        </p:spPr>
      </p:pic>
      <p:pic>
        <p:nvPicPr>
          <p:cNvPr id="3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29" y="6176342"/>
            <a:ext cx="2001366" cy="423116"/>
          </a:xfrm>
          <a:prstGeom prst="rect">
            <a:avLst/>
          </a:prstGeom>
        </p:spPr>
      </p:pic>
      <p:graphicFrame>
        <p:nvGraphicFramePr>
          <p:cNvPr id="10" name="Diagrama 4"/>
          <p:cNvGraphicFramePr/>
          <p:nvPr>
            <p:extLst>
              <p:ext uri="{D42A27DB-BD31-4B8C-83A1-F6EECF244321}">
                <p14:modId xmlns:p14="http://schemas.microsoft.com/office/powerpoint/2010/main" val="2124089464"/>
              </p:ext>
            </p:extLst>
          </p:nvPr>
        </p:nvGraphicFramePr>
        <p:xfrm>
          <a:off x="952464" y="1000108"/>
          <a:ext cx="10837333" cy="520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3696452" y="152886"/>
            <a:ext cx="6395049" cy="75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rgbClr val="0C4CA3"/>
                </a:solidFill>
                <a:latin typeface="+mn-lt"/>
                <a:ea typeface="+mn-ea"/>
                <a:cs typeface="+mn-cs"/>
              </a:rPr>
              <a:t>Requisitos obligatorios</a:t>
            </a:r>
            <a:endParaRPr lang="en-US" sz="3200" b="1" dirty="0">
              <a:solidFill>
                <a:srgbClr val="0C4CA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Imagen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63" y="247561"/>
            <a:ext cx="1227593" cy="6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número de diapositiva 2">
            <a:extLst>
              <a:ext uri="{FF2B5EF4-FFF2-40B4-BE49-F238E27FC236}">
                <a16:creationId xmlns="" xmlns:a16="http://schemas.microsoft.com/office/drawing/2014/main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6717" y="6303392"/>
            <a:ext cx="432000" cy="432000"/>
          </a:xfrm>
        </p:spPr>
        <p:txBody>
          <a:bodyPr rtlCol="0"/>
          <a:lstStyle/>
          <a:p>
            <a:pPr rtl="0"/>
            <a:r>
              <a:rPr lang="es-ES" dirty="0"/>
              <a:t>7</a:t>
            </a:r>
          </a:p>
        </p:txBody>
      </p:sp>
      <p:sp>
        <p:nvSpPr>
          <p:cNvPr id="25" name="Rombo 24"/>
          <p:cNvSpPr/>
          <p:nvPr/>
        </p:nvSpPr>
        <p:spPr>
          <a:xfrm>
            <a:off x="11714784" y="6328863"/>
            <a:ext cx="335865" cy="381057"/>
          </a:xfrm>
          <a:prstGeom prst="diamond">
            <a:avLst/>
          </a:prstGeom>
          <a:noFill/>
          <a:ln>
            <a:solidFill>
              <a:srgbClr val="AECC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87" y="6233704"/>
            <a:ext cx="437953" cy="437953"/>
          </a:xfrm>
          <a:prstGeom prst="rect">
            <a:avLst/>
          </a:prstGeom>
        </p:spPr>
      </p:pic>
      <p:pic>
        <p:nvPicPr>
          <p:cNvPr id="26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76" y="6241201"/>
            <a:ext cx="1171886" cy="350759"/>
          </a:xfrm>
          <a:prstGeom prst="rect">
            <a:avLst/>
          </a:prstGeom>
        </p:spPr>
      </p:pic>
      <p:pic>
        <p:nvPicPr>
          <p:cNvPr id="2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09" y="6233704"/>
            <a:ext cx="1734198" cy="365754"/>
          </a:xfrm>
          <a:prstGeom prst="rect">
            <a:avLst/>
          </a:prstGeom>
        </p:spPr>
      </p:pic>
      <p:pic>
        <p:nvPicPr>
          <p:cNvPr id="3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29" y="6176342"/>
            <a:ext cx="2001366" cy="423116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4481684" y="213266"/>
            <a:ext cx="3867989" cy="75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rgbClr val="0C4CA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 smtClean="0"/>
              <a:t>Características</a:t>
            </a:r>
            <a:endParaRPr dirty="0"/>
          </a:p>
        </p:txBody>
      </p:sp>
      <p:grpSp>
        <p:nvGrpSpPr>
          <p:cNvPr id="9" name="Marcador de contenido 3"/>
          <p:cNvGrpSpPr/>
          <p:nvPr/>
        </p:nvGrpSpPr>
        <p:grpSpPr>
          <a:xfrm>
            <a:off x="2473590" y="1014210"/>
            <a:ext cx="6621645" cy="4921068"/>
            <a:chOff x="-2" y="138674"/>
            <a:chExt cx="4966232" cy="4921066"/>
          </a:xfrm>
        </p:grpSpPr>
        <p:grpSp>
          <p:nvGrpSpPr>
            <p:cNvPr id="10" name="Grupo"/>
            <p:cNvGrpSpPr/>
            <p:nvPr/>
          </p:nvGrpSpPr>
          <p:grpSpPr>
            <a:xfrm>
              <a:off x="1145790" y="3361750"/>
              <a:ext cx="1939795" cy="1697990"/>
              <a:chOff x="-1" y="0"/>
              <a:chExt cx="1939793" cy="1697988"/>
            </a:xfrm>
          </p:grpSpPr>
          <p:sp>
            <p:nvSpPr>
              <p:cNvPr id="32" name="Figura"/>
              <p:cNvSpPr/>
              <p:nvPr/>
            </p:nvSpPr>
            <p:spPr>
              <a:xfrm rot="16200000">
                <a:off x="120902" y="-120903"/>
                <a:ext cx="1697988" cy="1939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1080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3" name="For the creation of companies"/>
              <p:cNvSpPr txBox="1"/>
              <p:nvPr/>
            </p:nvSpPr>
            <p:spPr>
              <a:xfrm>
                <a:off x="120902" y="655093"/>
                <a:ext cx="1697989" cy="3877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rPr lang="es-ES" dirty="0" smtClean="0"/>
                  <a:t>Para crear empresas</a:t>
                </a:r>
                <a:endParaRPr dirty="0"/>
              </a:p>
            </p:txBody>
          </p:sp>
        </p:grpSp>
        <p:grpSp>
          <p:nvGrpSpPr>
            <p:cNvPr id="11" name="Grupo"/>
            <p:cNvGrpSpPr/>
            <p:nvPr/>
          </p:nvGrpSpPr>
          <p:grpSpPr>
            <a:xfrm>
              <a:off x="3116839" y="3115329"/>
              <a:ext cx="1813784" cy="1794047"/>
              <a:chOff x="-1" y="0"/>
              <a:chExt cx="1813783" cy="1794046"/>
            </a:xfrm>
          </p:grpSpPr>
          <p:sp>
            <p:nvSpPr>
              <p:cNvPr id="29" name="Figura"/>
              <p:cNvSpPr/>
              <p:nvPr/>
            </p:nvSpPr>
            <p:spPr>
              <a:xfrm rot="16200000">
                <a:off x="9868" y="-9869"/>
                <a:ext cx="1794046" cy="1813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1080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C55A1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 sz="2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1" name="Not…"/>
              <p:cNvSpPr txBox="1"/>
              <p:nvPr/>
            </p:nvSpPr>
            <p:spPr>
              <a:xfrm>
                <a:off x="9868" y="564623"/>
                <a:ext cx="1794045" cy="6647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s-ES" dirty="0" smtClean="0"/>
                  <a:t>Actividades no agrarias</a:t>
                </a:r>
                <a:endParaRPr dirty="0"/>
              </a:p>
            </p:txBody>
          </p:sp>
        </p:grpSp>
        <p:grpSp>
          <p:nvGrpSpPr>
            <p:cNvPr id="12" name="Grupo"/>
            <p:cNvGrpSpPr/>
            <p:nvPr/>
          </p:nvGrpSpPr>
          <p:grpSpPr>
            <a:xfrm>
              <a:off x="1937933" y="1613410"/>
              <a:ext cx="1957051" cy="1957053"/>
              <a:chOff x="0" y="0"/>
              <a:chExt cx="1957049" cy="1957052"/>
            </a:xfrm>
          </p:grpSpPr>
          <p:sp>
            <p:nvSpPr>
              <p:cNvPr id="22" name="Figura"/>
              <p:cNvSpPr/>
              <p:nvPr/>
            </p:nvSpPr>
            <p:spPr>
              <a:xfrm rot="16200000">
                <a:off x="-1" y="84206"/>
                <a:ext cx="1957052" cy="1788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935" y="0"/>
                    </a:lnTo>
                    <a:lnTo>
                      <a:pt x="16665" y="0"/>
                    </a:lnTo>
                    <a:lnTo>
                      <a:pt x="21600" y="10800"/>
                    </a:lnTo>
                    <a:lnTo>
                      <a:pt x="16665" y="21600"/>
                    </a:lnTo>
                    <a:lnTo>
                      <a:pt x="4935" y="21600"/>
                    </a:lnTo>
                    <a:close/>
                  </a:path>
                </a:pathLst>
              </a:custGeom>
              <a:solidFill>
                <a:srgbClr val="FFD96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7" name="Not linked to any investment"/>
              <p:cNvSpPr txBox="1"/>
              <p:nvPr/>
            </p:nvSpPr>
            <p:spPr>
              <a:xfrm>
                <a:off x="0" y="784626"/>
                <a:ext cx="1957049" cy="3877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rPr lang="es-ES" dirty="0" smtClean="0"/>
                  <a:t>Sin inversión obligatoria</a:t>
                </a:r>
                <a:endParaRPr dirty="0"/>
              </a:p>
            </p:txBody>
          </p:sp>
        </p:grpSp>
        <p:grpSp>
          <p:nvGrpSpPr>
            <p:cNvPr id="13" name="Grupo"/>
            <p:cNvGrpSpPr/>
            <p:nvPr/>
          </p:nvGrpSpPr>
          <p:grpSpPr>
            <a:xfrm>
              <a:off x="-2" y="1769625"/>
              <a:ext cx="1798319" cy="1687412"/>
              <a:chOff x="-1" y="0"/>
              <a:chExt cx="1798317" cy="1687410"/>
            </a:xfrm>
          </p:grpSpPr>
          <p:sp>
            <p:nvSpPr>
              <p:cNvPr id="20" name="Figura"/>
              <p:cNvSpPr/>
              <p:nvPr/>
            </p:nvSpPr>
            <p:spPr>
              <a:xfrm rot="16200000">
                <a:off x="55453" y="-55454"/>
                <a:ext cx="1687410" cy="1798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1080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53535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 sz="16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1" name="Activity maintenance and Business Plan fulfillment"/>
              <p:cNvSpPr txBox="1"/>
              <p:nvPr/>
            </p:nvSpPr>
            <p:spPr>
              <a:xfrm>
                <a:off x="55452" y="732905"/>
                <a:ext cx="1687411" cy="2215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rPr lang="es-ES" dirty="0" smtClean="0"/>
                  <a:t>Plan de empresa</a:t>
                </a:r>
                <a:endParaRPr dirty="0"/>
              </a:p>
            </p:txBody>
          </p:sp>
        </p:grpSp>
        <p:grpSp>
          <p:nvGrpSpPr>
            <p:cNvPr id="14" name="Grupo"/>
            <p:cNvGrpSpPr/>
            <p:nvPr/>
          </p:nvGrpSpPr>
          <p:grpSpPr>
            <a:xfrm>
              <a:off x="695475" y="138674"/>
              <a:ext cx="2165382" cy="1697990"/>
              <a:chOff x="-1" y="0"/>
              <a:chExt cx="2165381" cy="1697988"/>
            </a:xfrm>
          </p:grpSpPr>
          <p:sp>
            <p:nvSpPr>
              <p:cNvPr id="18" name="Figura"/>
              <p:cNvSpPr/>
              <p:nvPr/>
            </p:nvSpPr>
            <p:spPr>
              <a:xfrm rot="16200000">
                <a:off x="233696" y="-233697"/>
                <a:ext cx="1697988" cy="2165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1080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 sz="2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9" name="Payment in three annuitie"/>
              <p:cNvSpPr txBox="1"/>
              <p:nvPr/>
            </p:nvSpPr>
            <p:spPr>
              <a:xfrm>
                <a:off x="233695" y="424261"/>
                <a:ext cx="1697988" cy="8494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rPr lang="es-ES" dirty="0" smtClean="0"/>
                  <a:t>Pago en 3 anualidades</a:t>
                </a:r>
                <a:endParaRPr dirty="0"/>
              </a:p>
            </p:txBody>
          </p:sp>
        </p:grpSp>
        <p:grpSp>
          <p:nvGrpSpPr>
            <p:cNvPr id="15" name="Grupo"/>
            <p:cNvGrpSpPr/>
            <p:nvPr/>
          </p:nvGrpSpPr>
          <p:grpSpPr>
            <a:xfrm>
              <a:off x="2915721" y="221743"/>
              <a:ext cx="2050509" cy="1573468"/>
              <a:chOff x="-18288" y="221743"/>
              <a:chExt cx="2050508" cy="1573467"/>
            </a:xfrm>
          </p:grpSpPr>
          <p:sp>
            <p:nvSpPr>
              <p:cNvPr id="16" name="Figura"/>
              <p:cNvSpPr/>
              <p:nvPr/>
            </p:nvSpPr>
            <p:spPr>
              <a:xfrm rot="16200000">
                <a:off x="220232" y="-16777"/>
                <a:ext cx="1573467" cy="2050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1080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AFABAB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7" name="Technical and economically viable activities"/>
              <p:cNvSpPr txBox="1"/>
              <p:nvPr/>
            </p:nvSpPr>
            <p:spPr>
              <a:xfrm>
                <a:off x="3966" y="485404"/>
                <a:ext cx="1917131" cy="7268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 dirty="0"/>
              </a:p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s-ES" sz="2800" dirty="0" smtClean="0"/>
                  <a:t>Viable</a:t>
                </a:r>
                <a:endParaRPr sz="2800" dirty="0"/>
              </a:p>
            </p:txBody>
          </p:sp>
        </p:grpSp>
      </p:grpSp>
      <p:pic>
        <p:nvPicPr>
          <p:cNvPr id="34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955" y="259753"/>
            <a:ext cx="1227593" cy="6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número de diapositiva 2">
            <a:extLst>
              <a:ext uri="{FF2B5EF4-FFF2-40B4-BE49-F238E27FC236}">
                <a16:creationId xmlns="" xmlns:a16="http://schemas.microsoft.com/office/drawing/2014/main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6717" y="6303392"/>
            <a:ext cx="432000" cy="432000"/>
          </a:xfrm>
        </p:spPr>
        <p:txBody>
          <a:bodyPr rtlCol="0"/>
          <a:lstStyle/>
          <a:p>
            <a:pPr rtl="0"/>
            <a:r>
              <a:rPr lang="es-ES" dirty="0"/>
              <a:t>7</a:t>
            </a:r>
          </a:p>
        </p:txBody>
      </p:sp>
      <p:sp>
        <p:nvSpPr>
          <p:cNvPr id="25" name="Rombo 24"/>
          <p:cNvSpPr/>
          <p:nvPr/>
        </p:nvSpPr>
        <p:spPr>
          <a:xfrm>
            <a:off x="11714784" y="6328863"/>
            <a:ext cx="335865" cy="381057"/>
          </a:xfrm>
          <a:prstGeom prst="diamond">
            <a:avLst/>
          </a:prstGeom>
          <a:noFill/>
          <a:ln>
            <a:solidFill>
              <a:srgbClr val="AECC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87" y="6233704"/>
            <a:ext cx="437953" cy="437953"/>
          </a:xfrm>
          <a:prstGeom prst="rect">
            <a:avLst/>
          </a:prstGeom>
        </p:spPr>
      </p:pic>
      <p:pic>
        <p:nvPicPr>
          <p:cNvPr id="26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76" y="6241201"/>
            <a:ext cx="1171886" cy="350759"/>
          </a:xfrm>
          <a:prstGeom prst="rect">
            <a:avLst/>
          </a:prstGeom>
        </p:spPr>
      </p:pic>
      <p:pic>
        <p:nvPicPr>
          <p:cNvPr id="2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09" y="6233704"/>
            <a:ext cx="1734198" cy="365754"/>
          </a:xfrm>
          <a:prstGeom prst="rect">
            <a:avLst/>
          </a:prstGeom>
        </p:spPr>
      </p:pic>
      <p:pic>
        <p:nvPicPr>
          <p:cNvPr id="3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29" y="6176342"/>
            <a:ext cx="2001366" cy="423116"/>
          </a:xfrm>
          <a:prstGeom prst="rect">
            <a:avLst/>
          </a:prstGeom>
        </p:spPr>
      </p:pic>
      <p:grpSp>
        <p:nvGrpSpPr>
          <p:cNvPr id="8" name="5 Rectángulo redondeado"/>
          <p:cNvGrpSpPr/>
          <p:nvPr/>
        </p:nvGrpSpPr>
        <p:grpSpPr>
          <a:xfrm>
            <a:off x="1414777" y="1264135"/>
            <a:ext cx="2196864" cy="646327"/>
            <a:chOff x="0" y="-10744"/>
            <a:chExt cx="1647647" cy="646326"/>
          </a:xfrm>
        </p:grpSpPr>
        <p:sp>
          <p:nvSpPr>
            <p:cNvPr id="9" name="Rectángulo redondeado"/>
            <p:cNvSpPr/>
            <p:nvPr/>
          </p:nvSpPr>
          <p:spPr>
            <a:xfrm>
              <a:off x="0" y="10494"/>
              <a:ext cx="1647647" cy="60385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" name="First payment…"/>
            <p:cNvSpPr txBox="1"/>
            <p:nvPr/>
          </p:nvSpPr>
          <p:spPr>
            <a:xfrm>
              <a:off x="29476" y="-10744"/>
              <a:ext cx="1588695" cy="646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es-ES" dirty="0" smtClean="0"/>
                <a:t>Primer pago</a:t>
              </a:r>
              <a:endParaRPr dirty="0"/>
            </a:p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es-ES" dirty="0" smtClean="0"/>
                <a:t>10</a:t>
              </a:r>
              <a:r>
                <a:rPr dirty="0" smtClean="0"/>
                <a:t>.</a:t>
              </a:r>
              <a:r>
                <a:rPr lang="es-ES" dirty="0" smtClean="0"/>
                <a:t>0</a:t>
              </a:r>
              <a:r>
                <a:rPr dirty="0" smtClean="0"/>
                <a:t>00</a:t>
              </a:r>
              <a:r>
                <a:rPr dirty="0"/>
                <a:t>€</a:t>
              </a:r>
            </a:p>
          </p:txBody>
        </p:sp>
      </p:grpSp>
      <p:grpSp>
        <p:nvGrpSpPr>
          <p:cNvPr id="11" name="9 Rectángulo redondeado"/>
          <p:cNvGrpSpPr/>
          <p:nvPr/>
        </p:nvGrpSpPr>
        <p:grpSpPr>
          <a:xfrm>
            <a:off x="4401408" y="1268023"/>
            <a:ext cx="2196865" cy="615549"/>
            <a:chOff x="0" y="-5851"/>
            <a:chExt cx="1647647" cy="615548"/>
          </a:xfrm>
        </p:grpSpPr>
        <p:sp>
          <p:nvSpPr>
            <p:cNvPr id="12" name="Rectángulo redondeado"/>
            <p:cNvSpPr/>
            <p:nvPr/>
          </p:nvSpPr>
          <p:spPr>
            <a:xfrm>
              <a:off x="0" y="-1"/>
              <a:ext cx="1647647" cy="60385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" name="Second payment…"/>
            <p:cNvSpPr txBox="1"/>
            <p:nvPr/>
          </p:nvSpPr>
          <p:spPr>
            <a:xfrm>
              <a:off x="29476" y="-5851"/>
              <a:ext cx="1588695" cy="615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es-ES" dirty="0" smtClean="0"/>
                <a:t>Segundo pago</a:t>
              </a:r>
              <a:endParaRPr dirty="0"/>
            </a:p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es-ES" dirty="0" smtClean="0"/>
                <a:t>10</a:t>
              </a:r>
              <a:r>
                <a:rPr dirty="0" smtClean="0"/>
                <a:t>.00</a:t>
              </a:r>
              <a:r>
                <a:rPr dirty="0"/>
                <a:t>€</a:t>
              </a:r>
            </a:p>
          </p:txBody>
        </p:sp>
      </p:grpSp>
      <p:grpSp>
        <p:nvGrpSpPr>
          <p:cNvPr id="14" name="10 Rectángulo redondeado"/>
          <p:cNvGrpSpPr/>
          <p:nvPr/>
        </p:nvGrpSpPr>
        <p:grpSpPr>
          <a:xfrm>
            <a:off x="7227013" y="1267009"/>
            <a:ext cx="2196865" cy="646327"/>
            <a:chOff x="0" y="122605"/>
            <a:chExt cx="1647647" cy="646326"/>
          </a:xfrm>
        </p:grpSpPr>
        <p:sp>
          <p:nvSpPr>
            <p:cNvPr id="15" name="Rectángulo redondeado"/>
            <p:cNvSpPr/>
            <p:nvPr/>
          </p:nvSpPr>
          <p:spPr>
            <a:xfrm>
              <a:off x="0" y="143845"/>
              <a:ext cx="1647647" cy="60385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" name="Third payment…"/>
            <p:cNvSpPr txBox="1"/>
            <p:nvPr/>
          </p:nvSpPr>
          <p:spPr>
            <a:xfrm>
              <a:off x="29476" y="122605"/>
              <a:ext cx="1588695" cy="646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es-ES" dirty="0" smtClean="0"/>
                <a:t>Tercer pago</a:t>
              </a:r>
              <a:endParaRPr dirty="0"/>
            </a:p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dirty="0" smtClean="0"/>
                <a:t>1</a:t>
              </a:r>
              <a:r>
                <a:rPr lang="es-ES" dirty="0" smtClean="0"/>
                <a:t>5</a:t>
              </a:r>
              <a:r>
                <a:rPr dirty="0" smtClean="0"/>
                <a:t>.000</a:t>
              </a:r>
              <a:r>
                <a:rPr dirty="0"/>
                <a:t>€</a:t>
              </a:r>
            </a:p>
          </p:txBody>
        </p:sp>
      </p:grpSp>
      <p:sp>
        <p:nvSpPr>
          <p:cNvPr id="17" name="11 Flecha abajo"/>
          <p:cNvSpPr/>
          <p:nvPr/>
        </p:nvSpPr>
        <p:spPr>
          <a:xfrm>
            <a:off x="2323428" y="1966839"/>
            <a:ext cx="529089" cy="750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890"/>
                </a:moveTo>
                <a:lnTo>
                  <a:pt x="5400" y="15890"/>
                </a:lnTo>
                <a:lnTo>
                  <a:pt x="5400" y="0"/>
                </a:lnTo>
                <a:lnTo>
                  <a:pt x="16200" y="0"/>
                </a:lnTo>
                <a:lnTo>
                  <a:pt x="16200" y="15890"/>
                </a:lnTo>
                <a:lnTo>
                  <a:pt x="21600" y="1589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8" name="12 Flecha abajo"/>
          <p:cNvSpPr/>
          <p:nvPr/>
        </p:nvSpPr>
        <p:spPr>
          <a:xfrm>
            <a:off x="5275552" y="1963961"/>
            <a:ext cx="529089" cy="750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890"/>
                </a:moveTo>
                <a:lnTo>
                  <a:pt x="5400" y="15890"/>
                </a:lnTo>
                <a:lnTo>
                  <a:pt x="5400" y="0"/>
                </a:lnTo>
                <a:lnTo>
                  <a:pt x="16200" y="0"/>
                </a:lnTo>
                <a:lnTo>
                  <a:pt x="16200" y="15890"/>
                </a:lnTo>
                <a:lnTo>
                  <a:pt x="21600" y="1589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9" name="13 Flecha abajo"/>
          <p:cNvSpPr/>
          <p:nvPr/>
        </p:nvSpPr>
        <p:spPr>
          <a:xfrm>
            <a:off x="8104997" y="1989844"/>
            <a:ext cx="529089" cy="750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890"/>
                </a:moveTo>
                <a:lnTo>
                  <a:pt x="5400" y="15890"/>
                </a:lnTo>
                <a:lnTo>
                  <a:pt x="5400" y="0"/>
                </a:lnTo>
                <a:lnTo>
                  <a:pt x="16200" y="0"/>
                </a:lnTo>
                <a:lnTo>
                  <a:pt x="16200" y="15890"/>
                </a:lnTo>
                <a:lnTo>
                  <a:pt x="21600" y="1589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grpSp>
        <p:nvGrpSpPr>
          <p:cNvPr id="20" name="14 Rectángulo redondeado"/>
          <p:cNvGrpSpPr/>
          <p:nvPr/>
        </p:nvGrpSpPr>
        <p:grpSpPr>
          <a:xfrm>
            <a:off x="1340004" y="2918655"/>
            <a:ext cx="2442193" cy="603854"/>
            <a:chOff x="0" y="-1"/>
            <a:chExt cx="1647647" cy="603853"/>
          </a:xfrm>
        </p:grpSpPr>
        <p:sp>
          <p:nvSpPr>
            <p:cNvPr id="21" name="Rectángulo redondeado"/>
            <p:cNvSpPr/>
            <p:nvPr/>
          </p:nvSpPr>
          <p:spPr>
            <a:xfrm>
              <a:off x="0" y="-1"/>
              <a:ext cx="1647647" cy="60385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2" name="Request aid and Business Plan"/>
            <p:cNvSpPr txBox="1"/>
            <p:nvPr/>
          </p:nvSpPr>
          <p:spPr>
            <a:xfrm>
              <a:off x="29476" y="9539"/>
              <a:ext cx="1588695" cy="5847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rPr lang="es-ES" dirty="0" smtClean="0"/>
                <a:t>Plan de empresa y requisitos previos</a:t>
              </a:r>
              <a:endParaRPr dirty="0"/>
            </a:p>
          </p:txBody>
        </p:sp>
      </p:grpSp>
      <p:grpSp>
        <p:nvGrpSpPr>
          <p:cNvPr id="27" name="15 Rectángulo redondeado"/>
          <p:cNvGrpSpPr/>
          <p:nvPr/>
        </p:nvGrpSpPr>
        <p:grpSpPr>
          <a:xfrm>
            <a:off x="3979656" y="2820838"/>
            <a:ext cx="2764305" cy="2467159"/>
            <a:chOff x="0" y="0"/>
            <a:chExt cx="2073228" cy="2467157"/>
          </a:xfrm>
        </p:grpSpPr>
        <p:sp>
          <p:nvSpPr>
            <p:cNvPr id="29" name="Rectángulo redondeado"/>
            <p:cNvSpPr/>
            <p:nvPr/>
          </p:nvSpPr>
          <p:spPr>
            <a:xfrm>
              <a:off x="0" y="0"/>
              <a:ext cx="2073228" cy="2467157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1" name="Check list 1…"/>
            <p:cNvSpPr txBox="1"/>
            <p:nvPr/>
          </p:nvSpPr>
          <p:spPr>
            <a:xfrm>
              <a:off x="101207" y="325640"/>
              <a:ext cx="1870814" cy="18158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es-ES" dirty="0" smtClean="0"/>
                <a:t>Control 1</a:t>
              </a:r>
              <a:endParaRPr dirty="0"/>
            </a:p>
            <a:p>
              <a:pPr marL="342900" indent="-342900" algn="just">
                <a:buSzPct val="100000"/>
                <a:buFont typeface="Arial"/>
                <a:buChar char="•"/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es-ES" dirty="0" smtClean="0"/>
                <a:t>Plan de empresa vinculado a contabilidad especifica</a:t>
              </a:r>
              <a:endParaRPr dirty="0"/>
            </a:p>
            <a:p>
              <a:pPr marL="342900" indent="-342900" algn="just">
                <a:buSzPct val="100000"/>
                <a:buFont typeface="Arial"/>
                <a:buChar char="•"/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es-ES" dirty="0" smtClean="0"/>
                <a:t>Licencias y permisos definitivos</a:t>
              </a:r>
              <a:endParaRPr dirty="0"/>
            </a:p>
            <a:p>
              <a:pPr algn="ctr"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dirty="0"/>
                <a:t> </a:t>
              </a:r>
            </a:p>
          </p:txBody>
        </p:sp>
      </p:grpSp>
      <p:grpSp>
        <p:nvGrpSpPr>
          <p:cNvPr id="32" name="18 Flecha derecha"/>
          <p:cNvGrpSpPr/>
          <p:nvPr/>
        </p:nvGrpSpPr>
        <p:grpSpPr>
          <a:xfrm>
            <a:off x="3215680" y="2132856"/>
            <a:ext cx="1322721" cy="431324"/>
            <a:chOff x="-1" y="0"/>
            <a:chExt cx="992040" cy="431323"/>
          </a:xfrm>
        </p:grpSpPr>
        <p:sp>
          <p:nvSpPr>
            <p:cNvPr id="33" name="Flecha"/>
            <p:cNvSpPr/>
            <p:nvPr/>
          </p:nvSpPr>
          <p:spPr>
            <a:xfrm>
              <a:off x="0" y="0"/>
              <a:ext cx="992039" cy="43132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D966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" name="1 year"/>
            <p:cNvSpPr txBox="1"/>
            <p:nvPr/>
          </p:nvSpPr>
          <p:spPr>
            <a:xfrm>
              <a:off x="-1" y="46385"/>
              <a:ext cx="884210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rPr dirty="0"/>
                <a:t>1 </a:t>
              </a:r>
              <a:r>
                <a:rPr lang="es-ES" dirty="0" smtClean="0"/>
                <a:t>año</a:t>
              </a:r>
              <a:endParaRPr dirty="0"/>
            </a:p>
          </p:txBody>
        </p:sp>
      </p:grpSp>
      <p:grpSp>
        <p:nvGrpSpPr>
          <p:cNvPr id="35" name="19 Flecha derecha"/>
          <p:cNvGrpSpPr/>
          <p:nvPr/>
        </p:nvGrpSpPr>
        <p:grpSpPr>
          <a:xfrm>
            <a:off x="6345203" y="2162355"/>
            <a:ext cx="1322723" cy="431325"/>
            <a:chOff x="-1" y="0"/>
            <a:chExt cx="992040" cy="431323"/>
          </a:xfrm>
        </p:grpSpPr>
        <p:sp>
          <p:nvSpPr>
            <p:cNvPr id="36" name="Flecha"/>
            <p:cNvSpPr/>
            <p:nvPr/>
          </p:nvSpPr>
          <p:spPr>
            <a:xfrm>
              <a:off x="0" y="0"/>
              <a:ext cx="992039" cy="43132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D966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" name="1 year"/>
            <p:cNvSpPr txBox="1"/>
            <p:nvPr/>
          </p:nvSpPr>
          <p:spPr>
            <a:xfrm>
              <a:off x="-1" y="46386"/>
              <a:ext cx="884210" cy="338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rPr dirty="0"/>
                <a:t>1 </a:t>
              </a:r>
              <a:r>
                <a:rPr lang="es-ES" dirty="0" smtClean="0"/>
                <a:t>año</a:t>
              </a:r>
              <a:endParaRPr dirty="0"/>
            </a:p>
          </p:txBody>
        </p:sp>
      </p:grpSp>
      <p:grpSp>
        <p:nvGrpSpPr>
          <p:cNvPr id="38" name="20 Flecha derecha"/>
          <p:cNvGrpSpPr/>
          <p:nvPr/>
        </p:nvGrpSpPr>
        <p:grpSpPr>
          <a:xfrm>
            <a:off x="8990636" y="2205484"/>
            <a:ext cx="2200701" cy="431325"/>
            <a:chOff x="-1" y="0"/>
            <a:chExt cx="1650524" cy="431323"/>
          </a:xfrm>
        </p:grpSpPr>
        <p:sp>
          <p:nvSpPr>
            <p:cNvPr id="39" name="Flecha"/>
            <p:cNvSpPr/>
            <p:nvPr/>
          </p:nvSpPr>
          <p:spPr>
            <a:xfrm>
              <a:off x="0" y="0"/>
              <a:ext cx="1650523" cy="43132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D966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0" name="5 years more"/>
            <p:cNvSpPr txBox="1"/>
            <p:nvPr/>
          </p:nvSpPr>
          <p:spPr>
            <a:xfrm>
              <a:off x="-1" y="46386"/>
              <a:ext cx="1542695" cy="338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rPr lang="es-ES" dirty="0" smtClean="0"/>
                <a:t>3</a:t>
              </a:r>
              <a:r>
                <a:rPr dirty="0" smtClean="0"/>
                <a:t> </a:t>
              </a:r>
              <a:r>
                <a:rPr lang="es-ES" dirty="0" smtClean="0"/>
                <a:t>años mas</a:t>
              </a:r>
              <a:endParaRPr dirty="0"/>
            </a:p>
          </p:txBody>
        </p:sp>
      </p:grpSp>
      <p:grpSp>
        <p:nvGrpSpPr>
          <p:cNvPr id="41" name="17 Rectángulo redondeado"/>
          <p:cNvGrpSpPr/>
          <p:nvPr/>
        </p:nvGrpSpPr>
        <p:grpSpPr>
          <a:xfrm>
            <a:off x="7173345" y="2820838"/>
            <a:ext cx="2764289" cy="2493035"/>
            <a:chOff x="0" y="0"/>
            <a:chExt cx="2073216" cy="2493034"/>
          </a:xfrm>
        </p:grpSpPr>
        <p:sp>
          <p:nvSpPr>
            <p:cNvPr id="42" name="Rectángulo redondeado"/>
            <p:cNvSpPr/>
            <p:nvPr/>
          </p:nvSpPr>
          <p:spPr>
            <a:xfrm>
              <a:off x="0" y="0"/>
              <a:ext cx="2073216" cy="2493034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3" name="Check list  2…"/>
            <p:cNvSpPr txBox="1"/>
            <p:nvPr/>
          </p:nvSpPr>
          <p:spPr>
            <a:xfrm>
              <a:off x="101205" y="338578"/>
              <a:ext cx="1870805" cy="18158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es-ES" dirty="0" smtClean="0"/>
                <a:t>Control </a:t>
              </a:r>
              <a:r>
                <a:rPr dirty="0" smtClean="0"/>
                <a:t>2</a:t>
              </a:r>
              <a:endParaRPr dirty="0"/>
            </a:p>
            <a:p>
              <a:pPr marL="342900" indent="-342900" algn="just">
                <a:buSzPct val="100000"/>
                <a:buFont typeface="Arial"/>
                <a:buChar char="•"/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es-ES" sz="1600" dirty="0" smtClean="0">
                  <a:solidFill>
                    <a:srgbClr val="FFFFFF"/>
                  </a:solidFill>
                  <a:sym typeface="Calibri"/>
                </a:rPr>
                <a:t>Plan de empresa vinculado a contabilidad especifica</a:t>
              </a:r>
            </a:p>
            <a:p>
              <a:pPr marL="342900" indent="-342900" algn="just">
                <a:buSzPct val="100000"/>
                <a:buFont typeface="Arial"/>
                <a:buChar char="•"/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es-ES" dirty="0" smtClean="0"/>
                <a:t>Licencias y permisos definitivos</a:t>
              </a:r>
              <a:endParaRPr dirty="0"/>
            </a:p>
            <a:p>
              <a:pPr algn="ctr"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dirty="0"/>
                <a:t> </a:t>
              </a:r>
            </a:p>
          </p:txBody>
        </p:sp>
      </p:grpSp>
      <p:sp>
        <p:nvSpPr>
          <p:cNvPr id="44" name="21 Rectángulo"/>
          <p:cNvSpPr txBox="1"/>
          <p:nvPr/>
        </p:nvSpPr>
        <p:spPr>
          <a:xfrm>
            <a:off x="3033632" y="5096256"/>
            <a:ext cx="6378592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defRPr sz="3200" b="1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s-ES" dirty="0" smtClean="0"/>
              <a:t>Menos burocracia, más eficiencia</a:t>
            </a:r>
            <a:endParaRPr dirty="0"/>
          </a:p>
        </p:txBody>
      </p:sp>
      <p:sp>
        <p:nvSpPr>
          <p:cNvPr id="45" name="Title 1"/>
          <p:cNvSpPr txBox="1"/>
          <p:nvPr/>
        </p:nvSpPr>
        <p:spPr>
          <a:xfrm>
            <a:off x="4843417" y="257568"/>
            <a:ext cx="1350119" cy="75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rgbClr val="0C4CA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 smtClean="0"/>
              <a:t>Pagos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11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número de diapositiva 2">
            <a:extLst>
              <a:ext uri="{FF2B5EF4-FFF2-40B4-BE49-F238E27FC236}">
                <a16:creationId xmlns="" xmlns:a16="http://schemas.microsoft.com/office/drawing/2014/main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6717" y="6303392"/>
            <a:ext cx="432000" cy="432000"/>
          </a:xfrm>
        </p:spPr>
        <p:txBody>
          <a:bodyPr rtlCol="0"/>
          <a:lstStyle/>
          <a:p>
            <a:pPr rtl="0"/>
            <a:r>
              <a:rPr lang="es-ES" dirty="0"/>
              <a:t>7</a:t>
            </a:r>
          </a:p>
        </p:txBody>
      </p:sp>
      <p:sp>
        <p:nvSpPr>
          <p:cNvPr id="25" name="Rombo 24"/>
          <p:cNvSpPr/>
          <p:nvPr/>
        </p:nvSpPr>
        <p:spPr>
          <a:xfrm>
            <a:off x="11714784" y="6328863"/>
            <a:ext cx="335865" cy="381057"/>
          </a:xfrm>
          <a:prstGeom prst="diamond">
            <a:avLst/>
          </a:prstGeom>
          <a:noFill/>
          <a:ln>
            <a:solidFill>
              <a:srgbClr val="AECC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87" y="6233704"/>
            <a:ext cx="437953" cy="437953"/>
          </a:xfrm>
          <a:prstGeom prst="rect">
            <a:avLst/>
          </a:prstGeom>
        </p:spPr>
      </p:pic>
      <p:pic>
        <p:nvPicPr>
          <p:cNvPr id="26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76" y="6241201"/>
            <a:ext cx="1171886" cy="350759"/>
          </a:xfrm>
          <a:prstGeom prst="rect">
            <a:avLst/>
          </a:prstGeom>
        </p:spPr>
      </p:pic>
      <p:pic>
        <p:nvPicPr>
          <p:cNvPr id="2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09" y="6233704"/>
            <a:ext cx="1734198" cy="365754"/>
          </a:xfrm>
          <a:prstGeom prst="rect">
            <a:avLst/>
          </a:prstGeom>
        </p:spPr>
      </p:pic>
      <p:pic>
        <p:nvPicPr>
          <p:cNvPr id="3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29" y="6176342"/>
            <a:ext cx="2001366" cy="423116"/>
          </a:xfrm>
          <a:prstGeom prst="rect">
            <a:avLst/>
          </a:prstGeom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179192"/>
              </p:ext>
            </p:extLst>
          </p:nvPr>
        </p:nvGraphicFramePr>
        <p:xfrm>
          <a:off x="1645921" y="679360"/>
          <a:ext cx="8644128" cy="4816358"/>
        </p:xfrm>
        <a:graphic>
          <a:graphicData uri="http://schemas.openxmlformats.org/drawingml/2006/table">
            <a:tbl>
              <a:tblPr firstRow="1" firstCol="1" bandRow="1"/>
              <a:tblGrid>
                <a:gridCol w="2520058"/>
                <a:gridCol w="1224814"/>
                <a:gridCol w="1224814"/>
                <a:gridCol w="1224814"/>
                <a:gridCol w="1224814"/>
                <a:gridCol w="1224814"/>
              </a:tblGrid>
              <a:tr h="289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800" b="1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  <a:ea typeface="Times New Roman"/>
                        <a:cs typeface="Calibri"/>
                        <a:sym typeface="Calibri"/>
                      </a:endParaRPr>
                    </a:p>
                  </a:txBody>
                  <a:tcPr marL="13872" marR="13872" marT="0" marB="0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2019</a:t>
                      </a: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2021</a:t>
                      </a: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2022</a:t>
                      </a: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2023</a:t>
                      </a: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800" b="1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  <a:ea typeface="Times New Roman"/>
                        <a:cs typeface="Calibri"/>
                        <a:sym typeface="Calibri"/>
                      </a:endParaRPr>
                    </a:p>
                  </a:txBody>
                  <a:tcPr marL="13872" marR="13872" marT="0" marB="0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399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GRUPO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Aprobados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Aprobados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Aprobados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Aprobados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ALTO NALÓN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ALTO NARCEA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BAJO NALÓN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ADICAP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CAMÍN REAL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COMARCA DE LA SIDRA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41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MONTAÑA CENTRAL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32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ORIENTE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37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NAVIA PORCÍA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85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OSCOS EO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S" sz="1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VALLE DEL ESE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38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 general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63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125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77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80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345</a:t>
                      </a:r>
                      <a:endParaRPr lang="es-E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72" marR="13872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</a:tr>
              <a:tr h="296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800" baseline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3872" marR="13872" marT="0" marB="0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800" baseline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3872" marR="13872" marT="0" marB="0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800" baseline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3872" marR="13872" marT="0" marB="0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800" baseline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3872" marR="13872" marT="0" marB="0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800" baseline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3872" marR="13872" marT="0" marB="0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800" baseline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3872" marR="13872" marT="0" marB="0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571" y="162217"/>
            <a:ext cx="1227593" cy="6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3">
            <a:extLst>
              <a:ext uri="{FF2B5EF4-FFF2-40B4-BE49-F238E27FC236}">
                <a16:creationId xmlns:a16="http://schemas.microsoft.com/office/drawing/2014/main" xmlns="" id="{5A66ED23-4FD1-4E82-A830-0FFC1B6F8070}"/>
              </a:ext>
            </a:extLst>
          </p:cNvPr>
          <p:cNvSpPr txBox="1">
            <a:spLocks/>
          </p:cNvSpPr>
          <p:nvPr/>
        </p:nvSpPr>
        <p:spPr>
          <a:xfrm>
            <a:off x="130953" y="349527"/>
            <a:ext cx="8716713" cy="4320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Rockwell" panose="02060603020205020403" pitchFamily="18" charset="0"/>
              </a:rPr>
              <a:t>Medidas propuestas LEADER 2024-2027</a:t>
            </a:r>
            <a:endParaRPr lang="es-ES" sz="3200" b="1" dirty="0">
              <a:latin typeface="Rockwell" panose="02060603020205020403" pitchFamily="18" charset="0"/>
            </a:endParaRPr>
          </a:p>
        </p:txBody>
      </p:sp>
      <p:sp>
        <p:nvSpPr>
          <p:cNvPr id="24" name="Marcador de número de diapositiva 2">
            <a:extLst>
              <a:ext uri="{FF2B5EF4-FFF2-40B4-BE49-F238E27FC236}">
                <a16:creationId xmlns:a16="http://schemas.microsoft.com/office/drawing/2014/main" xmlns="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6717" y="6303392"/>
            <a:ext cx="432000" cy="432000"/>
          </a:xfrm>
        </p:spPr>
        <p:txBody>
          <a:bodyPr rtlCol="0"/>
          <a:lstStyle/>
          <a:p>
            <a:pPr rtl="0"/>
            <a:r>
              <a:rPr lang="es-ES" dirty="0" smtClean="0"/>
              <a:t>4</a:t>
            </a:r>
            <a:endParaRPr lang="es-ES" dirty="0"/>
          </a:p>
        </p:txBody>
      </p:sp>
      <p:sp>
        <p:nvSpPr>
          <p:cNvPr id="25" name="Rombo 24"/>
          <p:cNvSpPr/>
          <p:nvPr/>
        </p:nvSpPr>
        <p:spPr>
          <a:xfrm>
            <a:off x="11714784" y="6328863"/>
            <a:ext cx="335865" cy="381057"/>
          </a:xfrm>
          <a:prstGeom prst="diamond">
            <a:avLst/>
          </a:prstGeom>
          <a:noFill/>
          <a:ln>
            <a:solidFill>
              <a:srgbClr val="AECC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xmlns="" id="{E869ACF9-B7F9-4774-B207-2EF789711513}"/>
              </a:ext>
            </a:extLst>
          </p:cNvPr>
          <p:cNvSpPr txBox="1">
            <a:spLocks/>
          </p:cNvSpPr>
          <p:nvPr/>
        </p:nvSpPr>
        <p:spPr>
          <a:xfrm>
            <a:off x="744235" y="1158134"/>
            <a:ext cx="6762424" cy="64800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s-ES" sz="1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a) PRODU</a:t>
            </a:r>
            <a:r>
              <a:rPr lang="es-ES" sz="1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CTIVO</a:t>
            </a:r>
            <a:endParaRPr lang="es-ES" sz="1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28" name="Marcador de texto 8">
            <a:extLst>
              <a:ext uri="{FF2B5EF4-FFF2-40B4-BE49-F238E27FC236}">
                <a16:creationId xmlns:a16="http://schemas.microsoft.com/office/drawing/2014/main" xmlns="" id="{3A2613D7-9904-47E7-A848-78E09B4F4A05}"/>
              </a:ext>
            </a:extLst>
          </p:cNvPr>
          <p:cNvSpPr txBox="1">
            <a:spLocks/>
          </p:cNvSpPr>
          <p:nvPr/>
        </p:nvSpPr>
        <p:spPr>
          <a:xfrm>
            <a:off x="8241387" y="1158134"/>
            <a:ext cx="3232800" cy="648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s-ES" sz="1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b) NO PRODUCTIVO</a:t>
            </a:r>
            <a:endParaRPr lang="es-ES" sz="1800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30" name="Marcador de texto 9">
            <a:extLst>
              <a:ext uri="{FF2B5EF4-FFF2-40B4-BE49-F238E27FC236}">
                <a16:creationId xmlns:a16="http://schemas.microsoft.com/office/drawing/2014/main" xmlns="" id="{FCAA0F0E-6B7F-4145-A8E2-90DC4D675786}"/>
              </a:ext>
            </a:extLst>
          </p:cNvPr>
          <p:cNvSpPr txBox="1">
            <a:spLocks/>
          </p:cNvSpPr>
          <p:nvPr/>
        </p:nvSpPr>
        <p:spPr>
          <a:xfrm>
            <a:off x="8241386" y="3227944"/>
            <a:ext cx="3232800" cy="64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s-ES" sz="1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c) COOPERACIÓN</a:t>
            </a:r>
            <a:endParaRPr lang="es-ES" sz="1800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31" name="Marcador de texto 5">
            <a:extLst>
              <a:ext uri="{FF2B5EF4-FFF2-40B4-BE49-F238E27FC236}">
                <a16:creationId xmlns:a16="http://schemas.microsoft.com/office/drawing/2014/main" xmlns="" id="{4B29415E-FF87-4959-B427-0EA155C16B64}"/>
              </a:ext>
            </a:extLst>
          </p:cNvPr>
          <p:cNvSpPr txBox="1">
            <a:spLocks/>
          </p:cNvSpPr>
          <p:nvPr/>
        </p:nvSpPr>
        <p:spPr>
          <a:xfrm>
            <a:off x="8241386" y="4015784"/>
            <a:ext cx="3232800" cy="787166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12"/>
            </a:pPr>
            <a:r>
              <a:rPr lang="es-ES" sz="1400" b="1" dirty="0" smtClean="0">
                <a:solidFill>
                  <a:srgbClr val="FF0000"/>
                </a:solidFill>
                <a:latin typeface="+mj-lt"/>
              </a:rPr>
              <a:t>Cooperación nacional e internacional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es-ES" sz="1400" b="1" dirty="0" smtClean="0">
                <a:solidFill>
                  <a:srgbClr val="FF0000"/>
                </a:solidFill>
                <a:latin typeface="+mj-lt"/>
              </a:rPr>
              <a:t>Proyectos de alto interés estratégico</a:t>
            </a:r>
            <a:endParaRPr lang="es-ES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Marcador de texto 5">
            <a:extLst>
              <a:ext uri="{FF2B5EF4-FFF2-40B4-BE49-F238E27FC236}">
                <a16:creationId xmlns:a16="http://schemas.microsoft.com/office/drawing/2014/main" xmlns="" id="{4B29415E-FF87-4959-B427-0EA155C16B64}"/>
              </a:ext>
            </a:extLst>
          </p:cNvPr>
          <p:cNvSpPr txBox="1">
            <a:spLocks/>
          </p:cNvSpPr>
          <p:nvPr/>
        </p:nvSpPr>
        <p:spPr>
          <a:xfrm>
            <a:off x="756195" y="1974694"/>
            <a:ext cx="3220382" cy="3267157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s-ES" sz="1400" b="1" dirty="0" smtClean="0"/>
              <a:t>Modernización y mejora de la competitividad de las explotaciones </a:t>
            </a:r>
            <a:r>
              <a:rPr lang="es-ES" sz="1400" b="1" dirty="0" err="1" smtClean="0"/>
              <a:t>agroganaderas</a:t>
            </a:r>
            <a:r>
              <a:rPr lang="es-ES" sz="1400" b="1" dirty="0" smtClean="0"/>
              <a:t> y forestales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400" b="1" dirty="0" smtClean="0"/>
              <a:t>Modernización y mejora de la competitividad de la agroindustria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400" b="1" dirty="0" smtClean="0"/>
              <a:t>Inversión para la mitigación, adaptación al cambio climático</a:t>
            </a:r>
            <a:r>
              <a:rPr lang="es-ES" sz="1400" b="1" dirty="0" smtClean="0">
                <a:solidFill>
                  <a:srgbClr val="0070C0"/>
                </a:solidFill>
              </a:rPr>
              <a:t> y eficiencia energética de las empresas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400" b="1" dirty="0" smtClean="0"/>
              <a:t>Creación y modernización de explotaciones agroforestales y </a:t>
            </a:r>
            <a:r>
              <a:rPr lang="es-ES" sz="1400" b="1" dirty="0" err="1" smtClean="0"/>
              <a:t>silvopastoriles</a:t>
            </a:r>
            <a:endParaRPr lang="es-ES" sz="1400" b="1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1400" b="1" dirty="0" smtClean="0"/>
              <a:t>Gestión de tierras agrarias y forestales</a:t>
            </a:r>
          </a:p>
        </p:txBody>
      </p:sp>
      <p:sp>
        <p:nvSpPr>
          <p:cNvPr id="37" name="Marcador de texto 5">
            <a:extLst>
              <a:ext uri="{FF2B5EF4-FFF2-40B4-BE49-F238E27FC236}">
                <a16:creationId xmlns:a16="http://schemas.microsoft.com/office/drawing/2014/main" xmlns="" id="{4B29415E-FF87-4959-B427-0EA155C16B64}"/>
              </a:ext>
            </a:extLst>
          </p:cNvPr>
          <p:cNvSpPr txBox="1">
            <a:spLocks/>
          </p:cNvSpPr>
          <p:nvPr/>
        </p:nvSpPr>
        <p:spPr>
          <a:xfrm>
            <a:off x="8241386" y="1979283"/>
            <a:ext cx="3232800" cy="1070483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10"/>
            </a:pPr>
            <a:r>
              <a:rPr lang="es-ES" sz="1400" b="1" dirty="0" smtClean="0">
                <a:solidFill>
                  <a:srgbClr val="FF0000"/>
                </a:solidFill>
                <a:latin typeface="+mj-lt"/>
              </a:rPr>
              <a:t>Inversiones en servicios e infraestructuras públicas locales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es-ES" sz="1400" b="1" dirty="0" smtClean="0">
                <a:solidFill>
                  <a:srgbClr val="FF0000"/>
                </a:solidFill>
                <a:latin typeface="+mj-lt"/>
              </a:rPr>
              <a:t>Dinamización del tejido social en el medio rural</a:t>
            </a:r>
            <a:endParaRPr lang="es-ES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451327" y="5173938"/>
            <a:ext cx="2904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 smtClean="0">
                <a:latin typeface="+mj-lt"/>
              </a:rPr>
              <a:t>Grupo 1	Medidas Primer Sector</a:t>
            </a:r>
          </a:p>
          <a:p>
            <a:r>
              <a:rPr lang="es-ES" sz="1400" b="1" i="1" dirty="0" smtClean="0">
                <a:solidFill>
                  <a:srgbClr val="0070C0"/>
                </a:solidFill>
                <a:latin typeface="+mj-lt"/>
              </a:rPr>
              <a:t>Grupo 2</a:t>
            </a:r>
            <a:r>
              <a:rPr lang="es-ES" sz="1400" b="1" i="1" dirty="0">
                <a:solidFill>
                  <a:srgbClr val="0070C0"/>
                </a:solidFill>
                <a:latin typeface="+mj-lt"/>
              </a:rPr>
              <a:t>	</a:t>
            </a:r>
            <a:r>
              <a:rPr lang="es-ES" sz="1400" b="1" i="1" dirty="0" smtClean="0">
                <a:solidFill>
                  <a:srgbClr val="0070C0"/>
                </a:solidFill>
                <a:latin typeface="+mj-lt"/>
              </a:rPr>
              <a:t>Medidas Diversificación</a:t>
            </a:r>
            <a:endParaRPr lang="es-ES" sz="1400" b="1" i="1" dirty="0">
              <a:solidFill>
                <a:srgbClr val="0070C0"/>
              </a:solidFill>
              <a:latin typeface="+mj-lt"/>
            </a:endParaRPr>
          </a:p>
          <a:p>
            <a:r>
              <a:rPr lang="es-ES" sz="1400" b="1" i="1" dirty="0">
                <a:solidFill>
                  <a:srgbClr val="FF0000"/>
                </a:solidFill>
                <a:latin typeface="+mj-lt"/>
              </a:rPr>
              <a:t>Grupo </a:t>
            </a:r>
            <a:r>
              <a:rPr lang="es-ES" sz="1400" b="1" i="1" dirty="0" smtClean="0">
                <a:solidFill>
                  <a:srgbClr val="FF0000"/>
                </a:solidFill>
                <a:latin typeface="+mj-lt"/>
              </a:rPr>
              <a:t>3	No Productivos</a:t>
            </a:r>
          </a:p>
          <a:p>
            <a:r>
              <a:rPr lang="es-ES" sz="1400" b="1" i="1" dirty="0">
                <a:solidFill>
                  <a:srgbClr val="00B050"/>
                </a:solidFill>
                <a:latin typeface="+mj-lt"/>
              </a:rPr>
              <a:t>Grupo </a:t>
            </a:r>
            <a:r>
              <a:rPr lang="es-ES" sz="1400" b="1" i="1" dirty="0" smtClean="0">
                <a:solidFill>
                  <a:srgbClr val="00B050"/>
                </a:solidFill>
                <a:latin typeface="+mj-lt"/>
              </a:rPr>
              <a:t>4	Procedimiento y Gestión</a:t>
            </a:r>
            <a:endParaRPr lang="es-ES" sz="1400" b="1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xmlns="" id="{4B29415E-FF87-4959-B427-0EA155C16B64}"/>
              </a:ext>
            </a:extLst>
          </p:cNvPr>
          <p:cNvSpPr txBox="1">
            <a:spLocks/>
          </p:cNvSpPr>
          <p:nvPr/>
        </p:nvSpPr>
        <p:spPr>
          <a:xfrm>
            <a:off x="4286277" y="2000167"/>
            <a:ext cx="3220382" cy="2581164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6"/>
            </a:pPr>
            <a:r>
              <a:rPr lang="es-ES" sz="1400" b="1" dirty="0" smtClean="0">
                <a:solidFill>
                  <a:srgbClr val="0070C0"/>
                </a:solidFill>
              </a:rPr>
              <a:t>Creación </a:t>
            </a:r>
            <a:r>
              <a:rPr lang="es-ES" sz="1400" b="1" dirty="0">
                <a:solidFill>
                  <a:srgbClr val="0070C0"/>
                </a:solidFill>
              </a:rPr>
              <a:t>y modernización de </a:t>
            </a:r>
            <a:r>
              <a:rPr lang="es-ES" sz="1400" b="1" dirty="0" smtClean="0">
                <a:solidFill>
                  <a:srgbClr val="0070C0"/>
                </a:solidFill>
              </a:rPr>
              <a:t>empresas en actividades económicas no agrarias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s-ES" sz="1400" b="1" dirty="0" smtClean="0">
                <a:solidFill>
                  <a:srgbClr val="0070C0"/>
                </a:solidFill>
              </a:rPr>
              <a:t>Creación de empleo en el medio rural. TICKET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s-ES" sz="1400" b="1" dirty="0" smtClean="0">
                <a:solidFill>
                  <a:srgbClr val="0070C0"/>
                </a:solidFill>
              </a:rPr>
              <a:t>Creación de empleo en el medio rural. EMPLEADO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s-ES" sz="1400" b="1" dirty="0" smtClean="0">
                <a:solidFill>
                  <a:srgbClr val="0070C0"/>
                </a:solidFill>
              </a:rPr>
              <a:t>Desarrollos tecnológicos e innovación para la </a:t>
            </a:r>
            <a:r>
              <a:rPr lang="es-ES" sz="1400" b="1" dirty="0" smtClean="0"/>
              <a:t>mejora de los procesos productivos</a:t>
            </a:r>
            <a:endParaRPr lang="es-ES" sz="1400" b="1" dirty="0"/>
          </a:p>
        </p:txBody>
      </p:sp>
      <p:sp>
        <p:nvSpPr>
          <p:cNvPr id="14" name="Marcador de texto 8">
            <a:extLst>
              <a:ext uri="{FF2B5EF4-FFF2-40B4-BE49-F238E27FC236}">
                <a16:creationId xmlns:a16="http://schemas.microsoft.com/office/drawing/2014/main" xmlns="" id="{3A2613D7-9904-47E7-A848-78E09B4F4A05}"/>
              </a:ext>
            </a:extLst>
          </p:cNvPr>
          <p:cNvSpPr txBox="1">
            <a:spLocks/>
          </p:cNvSpPr>
          <p:nvPr/>
        </p:nvSpPr>
        <p:spPr>
          <a:xfrm>
            <a:off x="8241386" y="4942790"/>
            <a:ext cx="3232800" cy="6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s-ES" sz="18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d</a:t>
            </a:r>
            <a:r>
              <a:rPr lang="es-ES" sz="18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) GESTIÓN</a:t>
            </a:r>
            <a:endParaRPr lang="es-ES" sz="1800" b="1" dirty="0">
              <a:solidFill>
                <a:srgbClr val="00B050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Marcador de texto 5">
            <a:extLst>
              <a:ext uri="{FF2B5EF4-FFF2-40B4-BE49-F238E27FC236}">
                <a16:creationId xmlns:a16="http://schemas.microsoft.com/office/drawing/2014/main" xmlns="" id="{4B29415E-FF87-4959-B427-0EA155C16B64}"/>
              </a:ext>
            </a:extLst>
          </p:cNvPr>
          <p:cNvSpPr txBox="1">
            <a:spLocks/>
          </p:cNvSpPr>
          <p:nvPr/>
        </p:nvSpPr>
        <p:spPr>
          <a:xfrm>
            <a:off x="8241386" y="5780383"/>
            <a:ext cx="3232800" cy="422483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14"/>
            </a:pPr>
            <a:r>
              <a:rPr lang="es-ES" sz="1400" b="1" dirty="0" smtClean="0">
                <a:solidFill>
                  <a:srgbClr val="00B050"/>
                </a:solidFill>
                <a:latin typeface="+mj-lt"/>
              </a:rPr>
              <a:t>Gestión y animación de la EDLP</a:t>
            </a:r>
            <a:endParaRPr lang="es-ES" sz="14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8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266698"/>
            <a:ext cx="1031516" cy="549648"/>
          </a:xfrm>
          <a:prstGeom prst="rect">
            <a:avLst/>
          </a:prstGeom>
        </p:spPr>
      </p:pic>
      <p:pic>
        <p:nvPicPr>
          <p:cNvPr id="19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47" y="6254496"/>
            <a:ext cx="258665" cy="258665"/>
          </a:xfrm>
          <a:prstGeom prst="rect">
            <a:avLst/>
          </a:prstGeom>
        </p:spPr>
      </p:pic>
      <p:pic>
        <p:nvPicPr>
          <p:cNvPr id="20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76" y="6275066"/>
            <a:ext cx="692142" cy="207166"/>
          </a:xfrm>
          <a:prstGeom prst="rect">
            <a:avLst/>
          </a:prstGeom>
        </p:spPr>
      </p:pic>
      <p:pic>
        <p:nvPicPr>
          <p:cNvPr id="21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91" y="6273706"/>
            <a:ext cx="1024259" cy="216023"/>
          </a:xfrm>
          <a:prstGeom prst="rect">
            <a:avLst/>
          </a:prstGeom>
        </p:spPr>
      </p:pic>
      <p:pic>
        <p:nvPicPr>
          <p:cNvPr id="23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445" y="6239828"/>
            <a:ext cx="1182053" cy="2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número de diapositiva 2">
            <a:extLst>
              <a:ext uri="{FF2B5EF4-FFF2-40B4-BE49-F238E27FC236}">
                <a16:creationId xmlns="" xmlns:a16="http://schemas.microsoft.com/office/drawing/2014/main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6717" y="6303392"/>
            <a:ext cx="432000" cy="432000"/>
          </a:xfrm>
        </p:spPr>
        <p:txBody>
          <a:bodyPr rtlCol="0"/>
          <a:lstStyle/>
          <a:p>
            <a:pPr rtl="0"/>
            <a:r>
              <a:rPr lang="es-ES" dirty="0"/>
              <a:t>7</a:t>
            </a:r>
          </a:p>
        </p:txBody>
      </p:sp>
      <p:sp>
        <p:nvSpPr>
          <p:cNvPr id="25" name="Rombo 24"/>
          <p:cNvSpPr/>
          <p:nvPr/>
        </p:nvSpPr>
        <p:spPr>
          <a:xfrm>
            <a:off x="11714784" y="6328863"/>
            <a:ext cx="335865" cy="381057"/>
          </a:xfrm>
          <a:prstGeom prst="diamond">
            <a:avLst/>
          </a:prstGeom>
          <a:noFill/>
          <a:ln>
            <a:solidFill>
              <a:srgbClr val="AECC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87" y="6233704"/>
            <a:ext cx="437953" cy="437953"/>
          </a:xfrm>
          <a:prstGeom prst="rect">
            <a:avLst/>
          </a:prstGeom>
        </p:spPr>
      </p:pic>
      <p:pic>
        <p:nvPicPr>
          <p:cNvPr id="26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76" y="6241201"/>
            <a:ext cx="1171886" cy="350759"/>
          </a:xfrm>
          <a:prstGeom prst="rect">
            <a:avLst/>
          </a:prstGeom>
        </p:spPr>
      </p:pic>
      <p:pic>
        <p:nvPicPr>
          <p:cNvPr id="2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09" y="6233704"/>
            <a:ext cx="1734198" cy="365754"/>
          </a:xfrm>
          <a:prstGeom prst="rect">
            <a:avLst/>
          </a:prstGeom>
        </p:spPr>
      </p:pic>
      <p:pic>
        <p:nvPicPr>
          <p:cNvPr id="3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29" y="6176342"/>
            <a:ext cx="2001366" cy="42311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181100" y="406400"/>
            <a:ext cx="91313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Modelo de Ayuda integrada para Autónomos/as LEADER 2024/27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2400" b="1" dirty="0" smtClean="0"/>
              <a:t>	Para Nuevos Autónomos/as</a:t>
            </a:r>
          </a:p>
          <a:p>
            <a:endParaRPr lang="es-ES" sz="800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s-ES" sz="2400" dirty="0" smtClean="0"/>
              <a:t>Ticket del Autónomo/a Rural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ES" sz="2400" dirty="0" smtClean="0"/>
              <a:t>Ayuda a Inversiones Físicas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ES" sz="2400" dirty="0" smtClean="0"/>
              <a:t>Instrumentos Financieros (Avales)</a:t>
            </a:r>
          </a:p>
          <a:p>
            <a:pPr marL="342900" indent="-342900">
              <a:buFont typeface="+mj-lt"/>
              <a:buAutoNum type="arabicPeriod"/>
            </a:pPr>
            <a:endParaRPr lang="es-ES" sz="2400" dirty="0" smtClean="0"/>
          </a:p>
          <a:p>
            <a:r>
              <a:rPr lang="es-ES" sz="2400" b="1" dirty="0" smtClean="0"/>
              <a:t>	Para Autónomos/as ya </a:t>
            </a:r>
            <a:r>
              <a:rPr lang="es-ES" sz="2400" b="1" dirty="0"/>
              <a:t>a</a:t>
            </a:r>
            <a:r>
              <a:rPr lang="es-ES" sz="2400" b="1" dirty="0" smtClean="0"/>
              <a:t>ctivos/as</a:t>
            </a:r>
            <a:endParaRPr lang="es-ES" sz="2400" b="1" dirty="0" smtClean="0"/>
          </a:p>
          <a:p>
            <a:endParaRPr lang="es-ES" sz="800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s-ES" sz="2400" dirty="0" smtClean="0"/>
              <a:t>Ticket de Ayuda al empleo para  Autónomo/a Rural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ES" sz="2400" dirty="0" smtClean="0"/>
              <a:t>Ayuda a Inversiones Físicas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ES" sz="2400" dirty="0" smtClean="0"/>
              <a:t>Instrumentos Financieros (Avales)</a:t>
            </a:r>
          </a:p>
          <a:p>
            <a:pPr marL="342900" indent="-342900"/>
            <a:endParaRPr lang="es-ES" dirty="0"/>
          </a:p>
        </p:txBody>
      </p:sp>
      <p:pic>
        <p:nvPicPr>
          <p:cNvPr id="10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571" y="162217"/>
            <a:ext cx="1227593" cy="6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38" y="2159000"/>
            <a:ext cx="1361848" cy="620407"/>
          </a:xfrm>
          <a:prstGeom prst="rect">
            <a:avLst/>
          </a:prstGeom>
        </p:spPr>
      </p:pic>
      <p:sp>
        <p:nvSpPr>
          <p:cNvPr id="22" name="Título 13">
            <a:extLst>
              <a:ext uri="{FF2B5EF4-FFF2-40B4-BE49-F238E27FC236}">
                <a16:creationId xmlns="" xmlns:a16="http://schemas.microsoft.com/office/drawing/2014/main" id="{5A66ED23-4FD1-4E82-A830-0FFC1B6F8070}"/>
              </a:ext>
            </a:extLst>
          </p:cNvPr>
          <p:cNvSpPr txBox="1">
            <a:spLocks/>
          </p:cNvSpPr>
          <p:nvPr/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200" dirty="0">
              <a:latin typeface="Rockwell" panose="02060603020205020403" pitchFamily="18" charset="0"/>
            </a:endParaRPr>
          </a:p>
        </p:txBody>
      </p:sp>
      <p:sp>
        <p:nvSpPr>
          <p:cNvPr id="24" name="Marcador de número de diapositiva 2">
            <a:extLst>
              <a:ext uri="{FF2B5EF4-FFF2-40B4-BE49-F238E27FC236}">
                <a16:creationId xmlns="" xmlns:a16="http://schemas.microsoft.com/office/drawing/2014/main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6717" y="6303392"/>
            <a:ext cx="432000" cy="432000"/>
          </a:xfrm>
        </p:spPr>
        <p:txBody>
          <a:bodyPr rtlCol="0"/>
          <a:lstStyle/>
          <a:p>
            <a:pPr rtl="0"/>
            <a:r>
              <a:rPr lang="es-ES" dirty="0" smtClean="0"/>
              <a:t>6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722476" y="1562985"/>
            <a:ext cx="845288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4"/>
                </a:solidFill>
              </a:rPr>
              <a:t>Gracias por vuestra atención</a:t>
            </a:r>
          </a:p>
          <a:p>
            <a:endParaRPr lang="es-ES" b="1" dirty="0" smtClean="0">
              <a:solidFill>
                <a:schemeClr val="accent4"/>
              </a:solidFill>
            </a:endParaRPr>
          </a:p>
          <a:p>
            <a:pPr lvl="2"/>
            <a:r>
              <a:rPr lang="es-ES" sz="2800" b="1" dirty="0" smtClean="0">
                <a:solidFill>
                  <a:schemeClr val="accent4"/>
                </a:solidFill>
              </a:rPr>
              <a:t>Juan Antonio Lázaro</a:t>
            </a:r>
          </a:p>
          <a:p>
            <a:endParaRPr lang="es-ES" sz="2800" b="1" dirty="0" smtClean="0">
              <a:solidFill>
                <a:schemeClr val="accent4"/>
              </a:solidFill>
            </a:endParaRPr>
          </a:p>
          <a:p>
            <a:r>
              <a:rPr lang="es-ES" sz="2800" b="1" dirty="0" smtClean="0">
                <a:solidFill>
                  <a:schemeClr val="accent4"/>
                </a:solidFill>
              </a:rPr>
              <a:t>	gerencia@readerasturias.org</a:t>
            </a:r>
            <a:endParaRPr lang="es-ES" sz="2800" b="1" dirty="0">
              <a:solidFill>
                <a:schemeClr val="accent4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47" y="5465608"/>
            <a:ext cx="437953" cy="4379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36" y="5473105"/>
            <a:ext cx="1171886" cy="3507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69" y="5465608"/>
            <a:ext cx="1734198" cy="3657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89" y="5408246"/>
            <a:ext cx="2001366" cy="4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572</Words>
  <Application>Microsoft Office PowerPoint</Application>
  <PresentationFormat>Panorámica</PresentationFormat>
  <Paragraphs>182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Rockwell</vt:lpstr>
      <vt:lpstr>Times New Roman</vt:lpstr>
      <vt:lpstr>Tema de Office</vt:lpstr>
      <vt:lpstr>El Ticket del Autónomo Rural y el LEADER 2024-27 en Asturias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 Título</dc:title>
  <dc:creator>READER</dc:creator>
  <cp:lastModifiedBy>READER</cp:lastModifiedBy>
  <cp:revision>61</cp:revision>
  <dcterms:created xsi:type="dcterms:W3CDTF">2023-10-23T11:35:30Z</dcterms:created>
  <dcterms:modified xsi:type="dcterms:W3CDTF">2024-03-05T12:30:01Z</dcterms:modified>
</cp:coreProperties>
</file>