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4"/>
  </p:sldMasterIdLst>
  <p:notesMasterIdLst>
    <p:notesMasterId r:id="rId21"/>
  </p:notesMasterIdLst>
  <p:sldIdLst>
    <p:sldId id="301" r:id="rId5"/>
    <p:sldId id="303" r:id="rId6"/>
    <p:sldId id="284" r:id="rId7"/>
    <p:sldId id="283" r:id="rId8"/>
    <p:sldId id="290" r:id="rId9"/>
    <p:sldId id="289" r:id="rId10"/>
    <p:sldId id="396" r:id="rId11"/>
    <p:sldId id="281" r:id="rId12"/>
    <p:sldId id="279" r:id="rId13"/>
    <p:sldId id="299" r:id="rId14"/>
    <p:sldId id="256" r:id="rId15"/>
    <p:sldId id="395" r:id="rId16"/>
    <p:sldId id="394" r:id="rId17"/>
    <p:sldId id="892" r:id="rId18"/>
    <p:sldId id="458" r:id="rId19"/>
    <p:sldId id="292" r:id="rId20"/>
  </p:sldIdLst>
  <p:sldSz cx="10080625" cy="5670550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3175" userDrawn="1">
          <p15:clr>
            <a:srgbClr val="A4A3A4"/>
          </p15:clr>
        </p15:guide>
        <p15:guide id="3" orient="horz" pos="198" userDrawn="1">
          <p15:clr>
            <a:srgbClr val="A4A3A4"/>
          </p15:clr>
        </p15:guide>
        <p15:guide id="4" pos="204" userDrawn="1">
          <p15:clr>
            <a:srgbClr val="A4A3A4"/>
          </p15:clr>
        </p15:guide>
        <p15:guide id="5" pos="6146" userDrawn="1">
          <p15:clr>
            <a:srgbClr val="A4A3A4"/>
          </p15:clr>
        </p15:guide>
        <p15:guide id="6" pos="5965" userDrawn="1">
          <p15:clr>
            <a:srgbClr val="A4A3A4"/>
          </p15:clr>
        </p15:guide>
        <p15:guide id="7" orient="horz" pos="3215" userDrawn="1">
          <p15:clr>
            <a:srgbClr val="A4A3A4"/>
          </p15:clr>
        </p15:guide>
        <p15:guide id="8" orient="horz" pos="856" userDrawn="1">
          <p15:clr>
            <a:srgbClr val="A4A3A4"/>
          </p15:clr>
        </p15:guide>
        <p15:guide id="9" pos="5466" userDrawn="1">
          <p15:clr>
            <a:srgbClr val="A4A3A4"/>
          </p15:clr>
        </p15:guide>
        <p15:guide id="10" orient="horz" pos="1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53"/>
    <a:srgbClr val="EEE381"/>
    <a:srgbClr val="FCF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B8FBA-B279-4033-B02D-E85B322F1179}" v="6" dt="2024-05-17T07:44:2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14"/>
      </p:cViewPr>
      <p:guideLst>
        <p:guide orient="horz" pos="1786"/>
        <p:guide pos="3175"/>
        <p:guide orient="horz" pos="198"/>
        <p:guide pos="204"/>
        <p:guide pos="6146"/>
        <p:guide pos="5965"/>
        <p:guide orient="horz" pos="3215"/>
        <p:guide orient="horz" pos="856"/>
        <p:guide pos="5466"/>
        <p:guide orient="horz" pos="1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3CCC-4B5A-41AC-BE6B-88541439FA1E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2877-C22C-4088-9874-DC95051924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54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42877-C22C-4088-9874-DC9505192422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483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42877-C22C-4088-9874-DC950519242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951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1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1AB50AD-0285-86E9-8922-4756E439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9846772-D074-2F87-425C-7E5D2E48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3F4B4D9-9119-73C7-AE06-A49B92FA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028D2EA-252C-6B77-15B8-12EBC0D586E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7228866" y="4523089"/>
            <a:ext cx="2270880" cy="589959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7A38A-1A2D-6BC8-B457-225ECF198ABE}"/>
              </a:ext>
            </a:extLst>
          </p:cNvPr>
          <p:cNvSpPr txBox="1"/>
          <p:nvPr userDrawn="1"/>
        </p:nvSpPr>
        <p:spPr>
          <a:xfrm>
            <a:off x="3588152" y="3530278"/>
            <a:ext cx="353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/>
              <a:t>Hanna Liis Remmelg</a:t>
            </a:r>
          </a:p>
          <a:p>
            <a:pPr algn="ctr"/>
            <a:r>
              <a:rPr lang="en-EE"/>
              <a:t>Business Incubator Manager</a:t>
            </a:r>
          </a:p>
        </p:txBody>
      </p:sp>
      <p:pic>
        <p:nvPicPr>
          <p:cNvPr id="3" name="Pilt 6">
            <a:extLst>
              <a:ext uri="{FF2B5EF4-FFF2-40B4-BE49-F238E27FC236}">
                <a16:creationId xmlns:a16="http://schemas.microsoft.com/office/drawing/2014/main" id="{5F3DE451-1468-20E9-AA77-6F049BABCDE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71412" y="798259"/>
            <a:ext cx="1523160" cy="1363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49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alkiri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881FCAC9-ED43-F78D-3C35-E3523D6717FD}"/>
              </a:ext>
            </a:extLst>
          </p:cNvPr>
          <p:cNvPicPr/>
          <p:nvPr userDrawn="1"/>
        </p:nvPicPr>
        <p:blipFill rotWithShape="1">
          <a:blip r:embed="rId2"/>
          <a:srcRect r="42701"/>
          <a:stretch/>
        </p:blipFill>
        <p:spPr>
          <a:xfrm>
            <a:off x="5040313" y="-22001"/>
            <a:ext cx="5040312" cy="5692551"/>
          </a:xfrm>
          <a:prstGeom prst="rect">
            <a:avLst/>
          </a:prstGeom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19B9678D-DEC9-3EF6-BC2C-7C2FF29C0FDF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8994308" y="299612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1C914BB-0765-EB33-3890-B0618E65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7E25C32A-304F-9851-04EF-688251C4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C327DE99-1E92-5BB2-8BCA-26F66B80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28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  <p15:guide id="3" orient="horz" pos="1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di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44D4B05-8945-E120-5814-CB23156F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111EAE5C-7EE2-7534-8BC1-53DDD420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BCE8A116-30A5-C615-9485-DF9BB116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468F90A-D6A1-0DC7-338E-DFD889DCB911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8992362" y="307610"/>
            <a:ext cx="477360" cy="427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2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44D4B05-8945-E120-5814-CB23156F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111EAE5C-7EE2-7534-8BC1-53DDD420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BCE8A116-30A5-C615-9485-DF9BB116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209B613C-F8FF-5AAA-EB99-49F6BFB7EEB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323850" y="314325"/>
            <a:ext cx="477360" cy="427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102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u pilt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1DDDD758-7342-3087-7AF4-6F4EA9ED4EB6}"/>
              </a:ext>
            </a:extLst>
          </p:cNvPr>
          <p:cNvPicPr/>
          <p:nvPr userDrawn="1"/>
        </p:nvPicPr>
        <p:blipFill rotWithShape="1">
          <a:blip r:embed="rId2"/>
          <a:srcRect b="210"/>
          <a:stretch/>
        </p:blipFill>
        <p:spPr>
          <a:xfrm>
            <a:off x="0" y="-18288"/>
            <a:ext cx="7026120" cy="5696712"/>
          </a:xfrm>
          <a:prstGeom prst="rect">
            <a:avLst/>
          </a:prstGeom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9C208334-C1F6-6E8C-C6D0-172C7971C5AC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327114" y="308574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44D4B05-8945-E120-5814-CB23156F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111EAE5C-7EE2-7534-8BC1-53DDD420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BCE8A116-30A5-C615-9485-DF9BB116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149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u pilt vas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3992D4A1-39CB-61E2-A2EC-13282F9B7D30}"/>
              </a:ext>
            </a:extLst>
          </p:cNvPr>
          <p:cNvPicPr/>
          <p:nvPr userDrawn="1"/>
        </p:nvPicPr>
        <p:blipFill rotWithShape="1">
          <a:blip r:embed="rId2"/>
          <a:srcRect t="-1" b="566"/>
          <a:stretch/>
        </p:blipFill>
        <p:spPr>
          <a:xfrm>
            <a:off x="3004457" y="-10161"/>
            <a:ext cx="7076263" cy="5680712"/>
          </a:xfrm>
          <a:prstGeom prst="rect">
            <a:avLst/>
          </a:prstGeom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17484FCC-72F3-52C6-3C9B-EC1BA44B9A09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323850" y="316754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0A8846B-50BC-4CD1-FD5D-929A77B9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9F0B55CB-642A-F221-D3F8-AE4807A9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E766B640-7664-B566-6435-FD931BE3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383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1AB50AD-0285-86E9-8922-4756E439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9846772-D074-2F87-425C-7E5D2E48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3F4B4D9-9119-73C7-AE06-A49B92FA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t>‹#›</a:t>
            </a:fld>
            <a:endParaRPr lang="et-EE"/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E416B225-8EB7-3049-6AFA-D37CCF0FF940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7681933" y="4656589"/>
            <a:ext cx="1814760" cy="47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18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749F866-CFFC-44EB-A4F4-DF6CBFB32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34" y="-28764"/>
            <a:ext cx="10182892" cy="5728077"/>
          </a:xfrm>
          <a:prstGeom prst="rect">
            <a:avLst/>
          </a:prstGeom>
        </p:spPr>
      </p:pic>
      <p:sp>
        <p:nvSpPr>
          <p:cNvPr id="8" name="Segnaposto testo 11">
            <a:extLst>
              <a:ext uri="{FF2B5EF4-FFF2-40B4-BE49-F238E27FC236}">
                <a16:creationId xmlns:a16="http://schemas.microsoft.com/office/drawing/2014/main" id="{CD164588-42C1-B3BB-CD09-A48F2BA99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85" y="3543329"/>
            <a:ext cx="6557656" cy="434480"/>
          </a:xfrm>
        </p:spPr>
        <p:txBody>
          <a:bodyPr/>
          <a:lstStyle>
            <a:lvl1pPr marL="0" indent="0" algn="ctr">
              <a:buNone/>
              <a:defRPr sz="1654">
                <a:solidFill>
                  <a:schemeClr val="tx2">
                    <a:lumMod val="40000"/>
                    <a:lumOff val="6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6284F4F-013E-85F2-1FE4-F033F2D19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82" y="5445578"/>
            <a:ext cx="1353443" cy="87578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B80CA3C-2532-9472-5E8A-7B5CF0885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5508" y="1821824"/>
            <a:ext cx="4789610" cy="166188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307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PRESENTATION</a:t>
            </a:r>
            <a:br>
              <a:rPr lang="it-IT"/>
            </a:br>
            <a:r>
              <a:rPr lang="it-IT"/>
              <a:t>TITLE GOES HERE</a:t>
            </a:r>
            <a:endParaRPr lang="en-GB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0BC7A44D-4260-DC33-F6A1-4ECCFE76E8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9691" y="4721956"/>
            <a:ext cx="2199543" cy="394982"/>
          </a:xfrm>
        </p:spPr>
        <p:txBody>
          <a:bodyPr/>
          <a:lstStyle>
            <a:lvl1pPr marL="0" indent="0" algn="ctr">
              <a:buNone/>
              <a:defRPr sz="992" b="0" i="0">
                <a:solidFill>
                  <a:schemeClr val="tx2">
                    <a:lumMod val="60000"/>
                    <a:lumOff val="4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Name and </a:t>
            </a:r>
            <a:r>
              <a:rPr lang="it-IT" err="1"/>
              <a:t>Surname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6A59F59-0B48-7817-858B-855309F79A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2365" y="4721956"/>
            <a:ext cx="2199543" cy="394982"/>
          </a:xfrm>
        </p:spPr>
        <p:txBody>
          <a:bodyPr/>
          <a:lstStyle>
            <a:lvl1pPr marL="0" indent="0" algn="ctr">
              <a:buNone/>
              <a:defRPr sz="992" b="0" i="0">
                <a:solidFill>
                  <a:schemeClr val="tx2">
                    <a:lumMod val="60000"/>
                    <a:lumOff val="4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Position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7547224F-7AF2-BB43-CF9B-F1BF0C766A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040" y="4712249"/>
            <a:ext cx="2015895" cy="404227"/>
          </a:xfrm>
        </p:spPr>
        <p:txBody>
          <a:bodyPr/>
          <a:lstStyle>
            <a:lvl1pPr marL="0" indent="0" algn="ctr">
              <a:buNone/>
              <a:defRPr sz="992" b="0" i="0">
                <a:solidFill>
                  <a:schemeClr val="tx2">
                    <a:lumMod val="60000"/>
                    <a:lumOff val="40000"/>
                  </a:schemeClr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Date and time </a:t>
            </a:r>
            <a:r>
              <a:rPr lang="it-IT" err="1"/>
              <a:t>here</a:t>
            </a:r>
            <a:endParaRPr lang="en-GB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D7CD431-C718-F227-C06C-338D3110FA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747" y="255906"/>
            <a:ext cx="1915341" cy="330843"/>
          </a:xfrm>
          <a:prstGeom prst="rect">
            <a:avLst/>
          </a:prstGeom>
        </p:spPr>
      </p:pic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E805843E-A797-AF83-2E67-3419394CA0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1984" y="247598"/>
            <a:ext cx="681773" cy="4042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83"/>
              </a:spcBef>
              <a:buNone/>
              <a:defRPr sz="827">
                <a:solidFill>
                  <a:schemeClr val="bg1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Estonia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8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  <p15:guide id="2" pos="6494">
          <p15:clr>
            <a:srgbClr val="FBAE40"/>
          </p15:clr>
        </p15:guide>
        <p15:guide id="3" orient="horz" pos="42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7">
            <a:extLst>
              <a:ext uri="{FF2B5EF4-FFF2-40B4-BE49-F238E27FC236}">
                <a16:creationId xmlns:a16="http://schemas.microsoft.com/office/drawing/2014/main" id="{40BF0F21-45AB-BD7B-13B2-0BA80326E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70" y="5427470"/>
            <a:ext cx="1353443" cy="875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A7C8B9-B30B-9935-B174-E1457564F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-322" r="77859" b="322"/>
          <a:stretch/>
        </p:blipFill>
        <p:spPr>
          <a:xfrm>
            <a:off x="-51335" y="-26660"/>
            <a:ext cx="574541" cy="57300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BCD7F4E-0D79-2840-E4AB-761F241991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428747" y="255906"/>
            <a:ext cx="1915341" cy="330842"/>
          </a:xfrm>
          <a:prstGeom prst="rect">
            <a:avLst/>
          </a:prstGeom>
        </p:spPr>
      </p:pic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445BD227-459B-590E-9667-ED31DC164A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1984" y="247598"/>
            <a:ext cx="681773" cy="404227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83"/>
              </a:spcBef>
              <a:defRPr sz="827">
                <a:solidFill>
                  <a:srgbClr val="003249"/>
                </a:solidFill>
                <a:latin typeface="NotesEsa" panose="02000506030000020004" pitchFamily="2" charset="77"/>
              </a:defRPr>
            </a:lvl1pPr>
          </a:lstStyle>
          <a:p>
            <a:r>
              <a:rPr lang="it-IT"/>
              <a:t>Estonia</a:t>
            </a:r>
            <a:endParaRPr lang="en-GB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ED61A72D-4627-510C-974C-90CF3758D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265" y="689480"/>
            <a:ext cx="6417004" cy="46616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>
              <a:defRPr sz="2646" b="0">
                <a:solidFill>
                  <a:srgbClr val="003249"/>
                </a:solidFill>
              </a:defRPr>
            </a:lvl1pPr>
          </a:lstStyle>
          <a:p>
            <a:r>
              <a:rPr lang="en-US"/>
              <a:t>Insert slide title here</a:t>
            </a:r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8192471D-01B0-7754-973E-579CE0006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4265" y="1249163"/>
            <a:ext cx="8793154" cy="3944732"/>
          </a:xfrm>
        </p:spPr>
        <p:txBody>
          <a:bodyPr>
            <a:normAutofit/>
          </a:bodyPr>
          <a:lstStyle>
            <a:lvl1pPr>
              <a:defRPr sz="1654" b="0" i="0">
                <a:solidFill>
                  <a:srgbClr val="003249"/>
                </a:solidFill>
                <a:latin typeface="NotesEsa" panose="02000506030000020004" pitchFamily="2" charset="77"/>
              </a:defRPr>
            </a:lvl1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content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6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4">
          <p15:clr>
            <a:srgbClr val="FBAE40"/>
          </p15:clr>
        </p15:guide>
        <p15:guide id="2" orient="horz" pos="4133">
          <p15:clr>
            <a:srgbClr val="FBAE40"/>
          </p15:clr>
        </p15:guide>
        <p15:guide id="3" orient="horz" pos="42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975A-2A84-20E9-AEA0-8D1CA433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3FB7-A025-FE13-95D0-8ABCBD009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6CEA-C827-D64D-727C-09C33384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3E96-B256-492C-8D36-5ADA7B87273D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2785-53AB-2B2D-29F0-F8BCBC6C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C5A5-F6A3-D98D-11AA-D68BF409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353A-3D5A-4477-9735-14F3A185173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544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3637" y="820871"/>
            <a:ext cx="9393370" cy="22629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3628" y="3124535"/>
            <a:ext cx="9393370" cy="873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40297" y="5141053"/>
            <a:ext cx="604904" cy="4339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t" smtClean="0"/>
              <a:pPr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3241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telslaid 2,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40605A6A-4C02-CFF5-1352-4E616AB485E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292829" y="-25447"/>
            <a:ext cx="8796600" cy="5692551"/>
          </a:xfrm>
          <a:prstGeom prst="rect">
            <a:avLst/>
          </a:prstGeom>
          <a:ln>
            <a:noFill/>
          </a:ln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1E40D858-08F6-2830-B377-020F512FAEF8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7228866" y="4523089"/>
            <a:ext cx="2270880" cy="589959"/>
          </a:xfrm>
          <a:prstGeom prst="rect">
            <a:avLst/>
          </a:prstGeom>
          <a:ln>
            <a:noFill/>
          </a:ln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2489B6B3-25FD-0059-345E-F0D0B169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B43469F-2A8A-ACC9-35DF-CA8DC41D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C82048D-36B0-3879-D06A-7447906F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516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C5DB9D9-1EE5-0179-9E5A-32758ECC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01D0D09-0D99-AB6E-DC34-D3248128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914EBA9-E129-A15E-2A79-9BAA98E2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t>‹#›</a:t>
            </a:fld>
            <a:endParaRPr lang="et-EE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3B503835-8C18-1FF2-BEB1-632479FD0172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325296" y="305203"/>
            <a:ext cx="477360" cy="427320"/>
          </a:xfrm>
          <a:prstGeom prst="rect">
            <a:avLst/>
          </a:prstGeom>
          <a:ln>
            <a:noFill/>
          </a:ln>
        </p:spPr>
      </p:pic>
      <p:pic>
        <p:nvPicPr>
          <p:cNvPr id="2" name="Pilt 4">
            <a:extLst>
              <a:ext uri="{FF2B5EF4-FFF2-40B4-BE49-F238E27FC236}">
                <a16:creationId xmlns:a16="http://schemas.microsoft.com/office/drawing/2014/main" id="{67BF3A52-AEF3-AB09-199D-79092238FA5E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4421530" y="1725474"/>
            <a:ext cx="2476982" cy="221960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3C230-AC26-65EF-1290-5549BFC1C8BA}"/>
              </a:ext>
            </a:extLst>
          </p:cNvPr>
          <p:cNvSpPr txBox="1"/>
          <p:nvPr userDrawn="1"/>
        </p:nvSpPr>
        <p:spPr>
          <a:xfrm>
            <a:off x="4421530" y="732523"/>
            <a:ext cx="283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Business development support up to 12 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04E92-664E-7326-C050-9F4E2F9C9087}"/>
              </a:ext>
            </a:extLst>
          </p:cNvPr>
          <p:cNvSpPr txBox="1"/>
          <p:nvPr userDrawn="1"/>
        </p:nvSpPr>
        <p:spPr>
          <a:xfrm>
            <a:off x="7119938" y="1378854"/>
            <a:ext cx="2579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Office space and shared facilities in Sparkup Work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1D0DB-CB0F-F9F6-9DB4-A18927FBA920}"/>
              </a:ext>
            </a:extLst>
          </p:cNvPr>
          <p:cNvSpPr txBox="1"/>
          <p:nvPr userDrawn="1"/>
        </p:nvSpPr>
        <p:spPr>
          <a:xfrm>
            <a:off x="7119938" y="2512109"/>
            <a:ext cx="214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€10k non-equity funding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4BEA-5989-A589-BEB9-417925CEF5BE}"/>
              </a:ext>
            </a:extLst>
          </p:cNvPr>
          <p:cNvSpPr txBox="1"/>
          <p:nvPr userDrawn="1"/>
        </p:nvSpPr>
        <p:spPr>
          <a:xfrm>
            <a:off x="7119938" y="3560995"/>
            <a:ext cx="240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EEN, IASP networks and partnerships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DE8A06-70D2-FC13-61EA-61A1A76D7E7C}"/>
              </a:ext>
            </a:extLst>
          </p:cNvPr>
          <p:cNvSpPr txBox="1"/>
          <p:nvPr userDrawn="1"/>
        </p:nvSpPr>
        <p:spPr>
          <a:xfrm>
            <a:off x="4543063" y="4415978"/>
            <a:ext cx="223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Networking events and workshops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23D33-1082-F5C1-B80B-36009E5B8BE5}"/>
              </a:ext>
            </a:extLst>
          </p:cNvPr>
          <p:cNvSpPr txBox="1"/>
          <p:nvPr userDrawn="1"/>
        </p:nvSpPr>
        <p:spPr>
          <a:xfrm>
            <a:off x="2293658" y="1378854"/>
            <a:ext cx="226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Technical-, business- and scientific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88625-0D5B-5C5B-7E5B-C435C0DC81E0}"/>
              </a:ext>
            </a:extLst>
          </p:cNvPr>
          <p:cNvSpPr txBox="1"/>
          <p:nvPr userDrawn="1"/>
        </p:nvSpPr>
        <p:spPr>
          <a:xfrm>
            <a:off x="2293658" y="2509979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Use of TSP and Sparkup brand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921DB-3DC2-A7E2-2175-C0AD26584B77}"/>
              </a:ext>
            </a:extLst>
          </p:cNvPr>
          <p:cNvSpPr txBox="1"/>
          <p:nvPr userDrawn="1"/>
        </p:nvSpPr>
        <p:spPr>
          <a:xfrm>
            <a:off x="2293658" y="3422495"/>
            <a:ext cx="240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/>
              <a:t>Door opener to EBAN, EstBAN, LatBAN, FiBAN</a:t>
            </a:r>
          </a:p>
        </p:txBody>
      </p:sp>
    </p:spTree>
    <p:extLst>
      <p:ext uri="{BB962C8B-B14F-4D97-AF65-F5344CB8AC3E}">
        <p14:creationId xmlns:p14="http://schemas.microsoft.com/office/powerpoint/2010/main" val="22041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alkiri ja sis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CD5D14B1-A491-9FA4-C5BF-B9DEF15006E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8280" y="360"/>
            <a:ext cx="10095840" cy="5671854"/>
          </a:xfrm>
          <a:prstGeom prst="rect">
            <a:avLst/>
          </a:prstGeom>
          <a:ln>
            <a:noFill/>
          </a:ln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A8A2029E-63D6-B980-9F70-0DB6392A646D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-139" y="-7875"/>
            <a:ext cx="2278191" cy="5724097"/>
          </a:xfrm>
          <a:prstGeom prst="rect">
            <a:avLst/>
          </a:prstGeom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548BE005-9E9E-6D93-5601-A15E05C85171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323850" y="300852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91C2ED4-6757-C562-63F0-AF6F8C94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B346FD05-0583-A182-F1C5-34738AAB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5D7EEC36-4647-3FE9-F2AB-23E9172E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405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kuvõttev 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1FDEADC2-9A89-089B-005C-B99ABB67E262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0" y="359"/>
            <a:ext cx="10071720" cy="5676901"/>
          </a:xfrm>
          <a:prstGeom prst="rect">
            <a:avLst/>
          </a:prstGeom>
          <a:ln>
            <a:noFill/>
          </a:ln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D2C73261-891C-FD64-26FF-87DC8C9CC609}"/>
              </a:ext>
            </a:extLst>
          </p:cNvPr>
          <p:cNvPicPr/>
          <p:nvPr userDrawn="1"/>
        </p:nvPicPr>
        <p:blipFill rotWithShape="1">
          <a:blip r:embed="rId3"/>
          <a:srcRect r="444"/>
          <a:stretch/>
        </p:blipFill>
        <p:spPr>
          <a:xfrm>
            <a:off x="1519140" y="359"/>
            <a:ext cx="8552580" cy="5676901"/>
          </a:xfrm>
          <a:prstGeom prst="rect">
            <a:avLst/>
          </a:prstGeom>
          <a:ln>
            <a:noFill/>
          </a:ln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B2DCBB3B-B789-82D5-CB02-6DB796C2E195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657549" y="578340"/>
            <a:ext cx="1523160" cy="1363320"/>
          </a:xfrm>
          <a:prstGeom prst="rect">
            <a:avLst/>
          </a:prstGeom>
          <a:ln>
            <a:noFill/>
          </a:ln>
        </p:spPr>
      </p:pic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168BC8C4-6EB5-09E7-45F4-9AA67CE5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t>17.05.2024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E8AA621-0852-161C-D0AE-78479B30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3D28400E-A97D-BFDF-92E4-3E7D26A8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238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alkiri ja sis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621AA4CD-763E-9F77-AA6F-33FE885F5D70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-9780" y="834"/>
            <a:ext cx="10046464" cy="5679259"/>
          </a:xfrm>
          <a:prstGeom prst="rect">
            <a:avLst/>
          </a:prstGeom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6210BEFB-A69E-9179-F282-9B4ED56CD5FA}"/>
              </a:ext>
            </a:extLst>
          </p:cNvPr>
          <p:cNvPicPr/>
          <p:nvPr userDrawn="1"/>
        </p:nvPicPr>
        <p:blipFill rotWithShape="1">
          <a:blip r:embed="rId3"/>
          <a:srcRect l="1" r="-1108"/>
          <a:stretch/>
        </p:blipFill>
        <p:spPr>
          <a:xfrm>
            <a:off x="3896139" y="-8710"/>
            <a:ext cx="6273579" cy="5679260"/>
          </a:xfrm>
          <a:prstGeom prst="rect">
            <a:avLst/>
          </a:prstGeom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ED8D15A9-1284-A716-D160-B9403BF0D43B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327114" y="308574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8" name="Kuupäeva kohatäide 7">
            <a:extLst>
              <a:ext uri="{FF2B5EF4-FFF2-40B4-BE49-F238E27FC236}">
                <a16:creationId xmlns:a16="http://schemas.microsoft.com/office/drawing/2014/main" id="{2FF98739-CBB1-B070-FC3A-59491D81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9" name="Jaluse kohatäide 8">
            <a:extLst>
              <a:ext uri="{FF2B5EF4-FFF2-40B4-BE49-F238E27FC236}">
                <a16:creationId xmlns:a16="http://schemas.microsoft.com/office/drawing/2014/main" id="{2AF36904-625E-8092-A102-84A4C506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0" name="Slaidinumbri kohatäide 9">
            <a:extLst>
              <a:ext uri="{FF2B5EF4-FFF2-40B4-BE49-F238E27FC236}">
                <a16:creationId xmlns:a16="http://schemas.microsoft.com/office/drawing/2014/main" id="{6FED9D4F-33F3-4FF7-F43C-9A4B0C52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91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alkiri ja sis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6A2DBE16-531E-283C-25F6-41F0F3CECCF0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0" y="360"/>
            <a:ext cx="10071720" cy="5669280"/>
          </a:xfrm>
          <a:prstGeom prst="rect">
            <a:avLst/>
          </a:prstGeom>
          <a:ln>
            <a:noFill/>
          </a:ln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3FC88571-8E58-0833-B603-DFD9BC91AE3B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3897202" y="-8350"/>
            <a:ext cx="6199856" cy="5678899"/>
          </a:xfrm>
          <a:prstGeom prst="rect">
            <a:avLst/>
          </a:prstGeom>
          <a:ln>
            <a:noFill/>
          </a:ln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7DCF5F69-2036-D133-521C-C290F5CC5DC1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327114" y="308574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8" name="Kuupäeva kohatäide 7">
            <a:extLst>
              <a:ext uri="{FF2B5EF4-FFF2-40B4-BE49-F238E27FC236}">
                <a16:creationId xmlns:a16="http://schemas.microsoft.com/office/drawing/2014/main" id="{93DFEB25-55DC-E8E0-3B89-1491F4ED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9" name="Jaluse kohatäide 8">
            <a:extLst>
              <a:ext uri="{FF2B5EF4-FFF2-40B4-BE49-F238E27FC236}">
                <a16:creationId xmlns:a16="http://schemas.microsoft.com/office/drawing/2014/main" id="{3322A952-DE0F-A1D8-B706-94C44F87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0" name="Slaidinumbri kohatäide 9">
            <a:extLst>
              <a:ext uri="{FF2B5EF4-FFF2-40B4-BE49-F238E27FC236}">
                <a16:creationId xmlns:a16="http://schemas.microsoft.com/office/drawing/2014/main" id="{D90E70E0-9655-C695-3A45-9FC0C0F6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330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alkiri ja sis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66E2A371-1DD2-33E1-F871-3184CBA192F1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0" y="720"/>
            <a:ext cx="10072080" cy="5686848"/>
          </a:xfrm>
          <a:prstGeom prst="rect">
            <a:avLst/>
          </a:prstGeom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F879BCD2-459F-75AA-9C9E-E64D17020705}"/>
              </a:ext>
            </a:extLst>
          </p:cNvPr>
          <p:cNvPicPr/>
          <p:nvPr userDrawn="1"/>
        </p:nvPicPr>
        <p:blipFill rotWithShape="1">
          <a:blip r:embed="rId3"/>
          <a:srcRect r="1112"/>
          <a:stretch/>
        </p:blipFill>
        <p:spPr>
          <a:xfrm>
            <a:off x="3921650" y="-8350"/>
            <a:ext cx="6158975" cy="5695918"/>
          </a:xfrm>
          <a:prstGeom prst="rect">
            <a:avLst/>
          </a:prstGeom>
          <a:ln>
            <a:noFill/>
          </a:ln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548BE005-9E9E-6D93-5601-A15E05C85171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323850" y="316754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8" name="Kuupäeva kohatäide 7">
            <a:extLst>
              <a:ext uri="{FF2B5EF4-FFF2-40B4-BE49-F238E27FC236}">
                <a16:creationId xmlns:a16="http://schemas.microsoft.com/office/drawing/2014/main" id="{A720E7BB-DD30-0B5E-B9FD-13A05CBE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9" name="Jaluse kohatäide 8">
            <a:extLst>
              <a:ext uri="{FF2B5EF4-FFF2-40B4-BE49-F238E27FC236}">
                <a16:creationId xmlns:a16="http://schemas.microsoft.com/office/drawing/2014/main" id="{D7300ABC-9DA5-9E30-7CDE-ABA8B2E1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0" name="Slaidinumbri kohatäide 9">
            <a:extLst>
              <a:ext uri="{FF2B5EF4-FFF2-40B4-BE49-F238E27FC236}">
                <a16:creationId xmlns:a16="http://schemas.microsoft.com/office/drawing/2014/main" id="{06CE1BCD-32E1-CCEC-D01F-652AB7D3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410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u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40605A6A-4C02-CFF5-1352-4E616AB485E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292829" y="-25447"/>
            <a:ext cx="8796600" cy="5695997"/>
          </a:xfrm>
          <a:prstGeom prst="rect">
            <a:avLst/>
          </a:prstGeom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2B8315A0-1C61-5E6D-EC8C-1DCBACDC7A51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8994308" y="299612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877DDCF-CE2B-E5B4-55B7-31B0C399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422BEB39-88C0-A1A7-F9C7-E55CCBC6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706B6397-D01D-49CF-CCF8-9E85C2BC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410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orient="horz" pos="32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9437ADCB-1BE5-3D02-3FC2-0FA58960710C}"/>
              </a:ext>
            </a:extLst>
          </p:cNvPr>
          <p:cNvPicPr/>
          <p:nvPr userDrawn="1"/>
        </p:nvPicPr>
        <p:blipFill>
          <a:blip r:embed="rId21"/>
          <a:stretch/>
        </p:blipFill>
        <p:spPr>
          <a:xfrm>
            <a:off x="0" y="-8349"/>
            <a:ext cx="10098138" cy="5678899"/>
          </a:xfrm>
          <a:prstGeom prst="rect">
            <a:avLst/>
          </a:prstGeom>
          <a:ln>
            <a:noFill/>
          </a:ln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3AFDB12F-BD01-E67E-B7B6-8211E3E41292}"/>
              </a:ext>
            </a:extLst>
          </p:cNvPr>
          <p:cNvPicPr/>
          <p:nvPr userDrawn="1"/>
        </p:nvPicPr>
        <p:blipFill>
          <a:blip r:embed="rId22"/>
          <a:stretch/>
        </p:blipFill>
        <p:spPr>
          <a:xfrm>
            <a:off x="0" y="-8966"/>
            <a:ext cx="2270880" cy="5739858"/>
          </a:xfrm>
          <a:prstGeom prst="rect">
            <a:avLst/>
          </a:prstGeom>
          <a:ln>
            <a:noFill/>
          </a:ln>
        </p:spPr>
      </p:pic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9D8D0DC-381A-08D8-0F97-18EDA9978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LT Std 55 Roman" panose="020B0503020203020204" pitchFamily="34" charset="0"/>
              </a:defRPr>
            </a:lvl1pPr>
          </a:lstStyle>
          <a:p>
            <a:fld id="{5760314A-0F32-4145-9C0A-9CB01D168262}" type="datetimeFigureOut">
              <a:rPr lang="et-EE" smtClean="0"/>
              <a:pPr/>
              <a:t>17.05.2024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301AE72-8737-FC39-5C72-F7C60B88E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et-EE"/>
              <a:t>Tartu 2023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E660B6B-44F6-4A24-85FB-9B5486557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LT Std 55 Roman" panose="020B0503020203020204" pitchFamily="34" charset="0"/>
              </a:defRPr>
            </a:lvl1pPr>
          </a:lstStyle>
          <a:p>
            <a:fld id="{CC197593-0558-49FD-BD3F-164767B49667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443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06" r:id="rId2"/>
    <p:sldLayoutId id="2147483741" r:id="rId3"/>
    <p:sldLayoutId id="214748380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7" r:id="rId11"/>
    <p:sldLayoutId id="2147483808" r:id="rId12"/>
    <p:sldLayoutId id="2147483801" r:id="rId13"/>
    <p:sldLayoutId id="2147483802" r:id="rId14"/>
    <p:sldLayoutId id="2147483803" r:id="rId15"/>
    <p:sldLayoutId id="2147483809" r:id="rId16"/>
    <p:sldLayoutId id="2147483811" r:id="rId17"/>
    <p:sldLayoutId id="2147483812" r:id="rId18"/>
    <p:sldLayoutId id="2147483813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953"/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86" userDrawn="1">
          <p15:clr>
            <a:srgbClr val="F26B43"/>
          </p15:clr>
        </p15:guide>
        <p15:guide id="2" pos="3175" userDrawn="1">
          <p15:clr>
            <a:srgbClr val="F26B43"/>
          </p15:clr>
        </p15:guide>
        <p15:guide id="3" pos="5965" userDrawn="1">
          <p15:clr>
            <a:srgbClr val="F26B43"/>
          </p15:clr>
        </p15:guide>
        <p15:guide id="4" orient="horz" pos="8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C29C49-EB2B-849D-13F3-A74437B5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14" y="2197363"/>
            <a:ext cx="4925961" cy="12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4B41E03D-3C48-1A53-0B99-EA817F0B6025}"/>
              </a:ext>
            </a:extLst>
          </p:cNvPr>
          <p:cNvSpPr/>
          <p:nvPr/>
        </p:nvSpPr>
        <p:spPr>
          <a:xfrm>
            <a:off x="1188303" y="424701"/>
            <a:ext cx="6766038" cy="8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t-EE" sz="4000" strike="noStrike" spc="-1" err="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Our</a:t>
            </a:r>
            <a:r>
              <a:rPr lang="et-EE" sz="4000" strike="noStrike" spc="-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 </a:t>
            </a:r>
            <a:r>
              <a:rPr lang="et-EE" sz="4000" strike="noStrike" spc="-1" err="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active</a:t>
            </a:r>
            <a:r>
              <a:rPr lang="et-EE" sz="4000" strike="noStrike" spc="-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 </a:t>
            </a:r>
            <a:r>
              <a:rPr lang="et-EE" sz="4000" strike="noStrike" spc="-1" err="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portfolio</a:t>
            </a:r>
            <a:endParaRPr lang="et-EE" sz="4000" b="0" strike="noStrike" spc="-1">
              <a:latin typeface="Avenir LT Std 65 Medium" panose="020B0603020203020204" pitchFamily="34" charset="0"/>
            </a:endParaRPr>
          </a:p>
        </p:txBody>
      </p:sp>
      <p:pic>
        <p:nvPicPr>
          <p:cNvPr id="2" name="Pilt 4">
            <a:extLst>
              <a:ext uri="{FF2B5EF4-FFF2-40B4-BE49-F238E27FC236}">
                <a16:creationId xmlns:a16="http://schemas.microsoft.com/office/drawing/2014/main" id="{907680AE-80BB-BE59-CD67-5F0097EDF34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28866" y="4523089"/>
            <a:ext cx="2270880" cy="589959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EAE7C9E-498B-58DB-615A-78475722D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32" y="3239959"/>
            <a:ext cx="2572990" cy="630120"/>
          </a:xfrm>
          <a:prstGeom prst="rect">
            <a:avLst/>
          </a:prstGeom>
        </p:spPr>
      </p:pic>
      <p:pic>
        <p:nvPicPr>
          <p:cNvPr id="9" name="Picture 8" descr="A blue text with a circle and arrow&#10;&#10;Description automatically generated">
            <a:extLst>
              <a:ext uri="{FF2B5EF4-FFF2-40B4-BE49-F238E27FC236}">
                <a16:creationId xmlns:a16="http://schemas.microsoft.com/office/drawing/2014/main" id="{C6887A34-E541-5A56-D39F-6CD28FB82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61" y="4249330"/>
            <a:ext cx="3401163" cy="1137475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2D17467F-A42B-F665-121E-9CC810BF1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41" y="1696154"/>
            <a:ext cx="2045738" cy="511434"/>
          </a:xfrm>
          <a:prstGeom prst="rect">
            <a:avLst/>
          </a:prstGeom>
        </p:spPr>
      </p:pic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CC9D5E3-FCD3-5D06-98CF-8E2FD88D8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27" y="3870079"/>
            <a:ext cx="2002414" cy="1137475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1951E57-3960-4D58-54C7-2CC6163BC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10" y="2808319"/>
            <a:ext cx="1270000" cy="127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E483AA-084D-9220-1FA6-C07F0640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22" y="1543512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4DA309C-5B42-71DF-5FF6-7C55A7A24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6259" y="1573213"/>
            <a:ext cx="1506875" cy="14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EA68915-F424-B32B-80C3-1939677242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75605" tIns="37802" rIns="75605" bIns="37802" rtlCol="0" anchor="t">
            <a:normAutofit/>
          </a:bodyPr>
          <a:lstStyle/>
          <a:p>
            <a:r>
              <a:rPr lang="it-IT">
                <a:latin typeface="NotesEsa"/>
              </a:rPr>
              <a:t>Six </a:t>
            </a:r>
            <a:r>
              <a:rPr lang="it-IT" err="1">
                <a:latin typeface="NotesEsa"/>
              </a:rPr>
              <a:t>years</a:t>
            </a:r>
            <a:r>
              <a:rPr lang="it-IT">
                <a:latin typeface="NotesEsa"/>
              </a:rPr>
              <a:t> of </a:t>
            </a:r>
            <a:r>
              <a:rPr lang="it-IT" err="1">
                <a:latin typeface="NotesEsa"/>
              </a:rPr>
              <a:t>space</a:t>
            </a:r>
            <a:r>
              <a:rPr lang="it-IT">
                <a:latin typeface="NotesEsa"/>
              </a:rPr>
              <a:t> tech </a:t>
            </a:r>
            <a:r>
              <a:rPr lang="it-IT" err="1">
                <a:latin typeface="NotesEsa"/>
              </a:rPr>
              <a:t>incubation</a:t>
            </a:r>
            <a:r>
              <a:rPr lang="it-IT">
                <a:latin typeface="NotesEsa"/>
              </a:rPr>
              <a:t> in Estonia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3DC1AD-0B17-39FE-D7BB-30B9B690B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/>
              <a:t>ESA BIC Estonia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C88BF8-E49A-9FB6-424F-31311C5F40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/>
              <a:t>Sven Lilla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7F65F9-89E9-EF75-D0F8-1AD75FB957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/>
              <a:t>BIC manager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D24A4F5-EBD7-E3FA-B81D-1FE2B81C9B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D921208-C2CB-E69E-4375-FA7EDB7B5F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/>
              <a:t>Estonia</a:t>
            </a:r>
          </a:p>
        </p:txBody>
      </p:sp>
    </p:spTree>
    <p:extLst>
      <p:ext uri="{BB962C8B-B14F-4D97-AF65-F5344CB8AC3E}">
        <p14:creationId xmlns:p14="http://schemas.microsoft.com/office/powerpoint/2010/main" val="282391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3CB28-E4DE-5431-BF21-73E5D01333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n-E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4B732B-FD41-620C-52BF-3AF7C909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65" y="689480"/>
            <a:ext cx="6417004" cy="466162"/>
          </a:xfrm>
        </p:spPr>
        <p:txBody>
          <a:bodyPr/>
          <a:lstStyle/>
          <a:p>
            <a:r>
              <a:rPr lang="et-EE">
                <a:solidFill>
                  <a:srgbClr val="004953"/>
                </a:solidFill>
                <a:latin typeface="+mj-lt"/>
              </a:rPr>
              <a:t>ESA BIC Estonia in a nutshell</a:t>
            </a:r>
            <a:endParaRPr lang="en-EE">
              <a:solidFill>
                <a:srgbClr val="004953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A5A9B2-8129-CD6E-090A-847E06795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187" y="1482648"/>
            <a:ext cx="6931785" cy="3944732"/>
          </a:xfrm>
        </p:spPr>
        <p:txBody>
          <a:bodyPr/>
          <a:lstStyle/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Opened in 2017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Two major locations: Tartu and Tallinn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7 partners in consortium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56 applications, 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47 pitches in TEB’s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12 Selection campaigns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24 selected start-ups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5 active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17 alumni</a:t>
            </a:r>
          </a:p>
          <a:p>
            <a:pPr marL="283510" indent="-283510"/>
            <a:r>
              <a:rPr lang="et-EE" dirty="0">
                <a:solidFill>
                  <a:srgbClr val="004953"/>
                </a:solidFill>
                <a:latin typeface="+mn-lt"/>
              </a:rPr>
              <a:t>2 default</a:t>
            </a:r>
          </a:p>
          <a:p>
            <a:pPr marL="283510" indent="-283510"/>
            <a:endParaRPr lang="en-EE" dirty="0"/>
          </a:p>
        </p:txBody>
      </p:sp>
      <p:pic>
        <p:nvPicPr>
          <p:cNvPr id="7" name="Picture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F4FF16-4954-469A-083F-D78DB147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28" r="17428"/>
          <a:stretch>
            <a:fillRect/>
          </a:stretch>
        </p:blipFill>
        <p:spPr>
          <a:xfrm>
            <a:off x="6228118" y="1347694"/>
            <a:ext cx="3852507" cy="3944733"/>
          </a:xfrm>
          <a:custGeom>
            <a:avLst/>
            <a:gdLst>
              <a:gd name="connsiteX0" fmla="*/ 0 w 4684298"/>
              <a:gd name="connsiteY0" fmla="*/ 3715776 h 3715776"/>
              <a:gd name="connsiteX1" fmla="*/ 928944 w 4684298"/>
              <a:gd name="connsiteY1" fmla="*/ 0 h 3715776"/>
              <a:gd name="connsiteX2" fmla="*/ 4684298 w 4684298"/>
              <a:gd name="connsiteY2" fmla="*/ 0 h 3715776"/>
              <a:gd name="connsiteX3" fmla="*/ 3755354 w 4684298"/>
              <a:gd name="connsiteY3" fmla="*/ 3715776 h 3715776"/>
              <a:gd name="connsiteX4" fmla="*/ 0 w 4684298"/>
              <a:gd name="connsiteY4" fmla="*/ 3715776 h 3715776"/>
              <a:gd name="connsiteX0" fmla="*/ 0 w 4684298"/>
              <a:gd name="connsiteY0" fmla="*/ 3715776 h 3715776"/>
              <a:gd name="connsiteX1" fmla="*/ 928944 w 4684298"/>
              <a:gd name="connsiteY1" fmla="*/ 0 h 3715776"/>
              <a:gd name="connsiteX2" fmla="*/ 4684298 w 4684298"/>
              <a:gd name="connsiteY2" fmla="*/ 0 h 3715776"/>
              <a:gd name="connsiteX3" fmla="*/ 4669754 w 4684298"/>
              <a:gd name="connsiteY3" fmla="*/ 3705143 h 3715776"/>
              <a:gd name="connsiteX4" fmla="*/ 0 w 4684298"/>
              <a:gd name="connsiteY4" fmla="*/ 3715776 h 3715776"/>
              <a:gd name="connsiteX0" fmla="*/ 0 w 4684298"/>
              <a:gd name="connsiteY0" fmla="*/ 3715776 h 3715776"/>
              <a:gd name="connsiteX1" fmla="*/ 928944 w 4684298"/>
              <a:gd name="connsiteY1" fmla="*/ 0 h 3715776"/>
              <a:gd name="connsiteX2" fmla="*/ 4684298 w 4684298"/>
              <a:gd name="connsiteY2" fmla="*/ 0 h 3715776"/>
              <a:gd name="connsiteX3" fmla="*/ 3553336 w 4684298"/>
              <a:gd name="connsiteY3" fmla="*/ 3268522 h 3715776"/>
              <a:gd name="connsiteX4" fmla="*/ 0 w 4684298"/>
              <a:gd name="connsiteY4" fmla="*/ 3715776 h 3715776"/>
              <a:gd name="connsiteX0" fmla="*/ 0 w 4701652"/>
              <a:gd name="connsiteY0" fmla="*/ 3715776 h 3715776"/>
              <a:gd name="connsiteX1" fmla="*/ 928944 w 4701652"/>
              <a:gd name="connsiteY1" fmla="*/ 0 h 3715776"/>
              <a:gd name="connsiteX2" fmla="*/ 4684298 w 4701652"/>
              <a:gd name="connsiteY2" fmla="*/ 0 h 3715776"/>
              <a:gd name="connsiteX3" fmla="*/ 4701652 w 4701652"/>
              <a:gd name="connsiteY3" fmla="*/ 3713381 h 3715776"/>
              <a:gd name="connsiteX4" fmla="*/ 0 w 4701652"/>
              <a:gd name="connsiteY4" fmla="*/ 3715776 h 3715776"/>
              <a:gd name="connsiteX0" fmla="*/ 0 w 4684334"/>
              <a:gd name="connsiteY0" fmla="*/ 3715776 h 3715776"/>
              <a:gd name="connsiteX1" fmla="*/ 928944 w 4684334"/>
              <a:gd name="connsiteY1" fmla="*/ 0 h 3715776"/>
              <a:gd name="connsiteX2" fmla="*/ 4684298 w 4684334"/>
              <a:gd name="connsiteY2" fmla="*/ 0 h 3715776"/>
              <a:gd name="connsiteX3" fmla="*/ 4010536 w 4684334"/>
              <a:gd name="connsiteY3" fmla="*/ 3416809 h 3715776"/>
              <a:gd name="connsiteX4" fmla="*/ 0 w 4684334"/>
              <a:gd name="connsiteY4" fmla="*/ 3715776 h 3715776"/>
              <a:gd name="connsiteX0" fmla="*/ 0 w 4691020"/>
              <a:gd name="connsiteY0" fmla="*/ 3715776 h 3721620"/>
              <a:gd name="connsiteX1" fmla="*/ 928944 w 4691020"/>
              <a:gd name="connsiteY1" fmla="*/ 0 h 3721620"/>
              <a:gd name="connsiteX2" fmla="*/ 4684298 w 4691020"/>
              <a:gd name="connsiteY2" fmla="*/ 0 h 3721620"/>
              <a:gd name="connsiteX3" fmla="*/ 4691020 w 4691020"/>
              <a:gd name="connsiteY3" fmla="*/ 3721620 h 3721620"/>
              <a:gd name="connsiteX4" fmla="*/ 0 w 4691020"/>
              <a:gd name="connsiteY4" fmla="*/ 3715776 h 37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1020" h="3721620">
                <a:moveTo>
                  <a:pt x="0" y="3715776"/>
                </a:moveTo>
                <a:lnTo>
                  <a:pt x="928944" y="0"/>
                </a:lnTo>
                <a:lnTo>
                  <a:pt x="4684298" y="0"/>
                </a:lnTo>
                <a:cubicBezTo>
                  <a:pt x="4690083" y="1237794"/>
                  <a:pt x="4685235" y="2483826"/>
                  <a:pt x="4691020" y="3721620"/>
                </a:cubicBezTo>
                <a:lnTo>
                  <a:pt x="0" y="3715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090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115BD-B32D-233C-4D13-C66D2BB715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en-EE"/>
              <a:t>Estonia</a:t>
            </a:r>
          </a:p>
        </p:txBody>
      </p:sp>
      <p:pic>
        <p:nvPicPr>
          <p:cNvPr id="28" name="Picture 2" descr="HomePage">
            <a:extLst>
              <a:ext uri="{FF2B5EF4-FFF2-40B4-BE49-F238E27FC236}">
                <a16:creationId xmlns:a16="http://schemas.microsoft.com/office/drawing/2014/main" id="{6833BE03-B065-77A8-EE2C-C8ABF7D5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80" y="1693543"/>
            <a:ext cx="1571459" cy="5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D8AB971-2686-BC1A-B2C5-C71E4AF9C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2937" y="1796193"/>
            <a:ext cx="1995611" cy="33260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649BB48-EC3C-C847-C118-2B74C5F61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15" y="1796193"/>
            <a:ext cx="1995611" cy="37417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BD3941E-DC35-3DEB-E5F1-0B3E0FE57D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57" r="20846"/>
          <a:stretch/>
        </p:blipFill>
        <p:spPr bwMode="auto">
          <a:xfrm>
            <a:off x="7727716" y="3493613"/>
            <a:ext cx="681492" cy="864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ortfell | Tehnopol Startup Inkubaator">
            <a:extLst>
              <a:ext uri="{FF2B5EF4-FFF2-40B4-BE49-F238E27FC236}">
                <a16:creationId xmlns:a16="http://schemas.microsoft.com/office/drawing/2014/main" id="{C9289EF2-3B79-BFD5-01B0-57232F39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54" y="3850492"/>
            <a:ext cx="2539251" cy="5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032566B-F2B0-7761-F5CA-9B8A4E64CD43}"/>
              </a:ext>
            </a:extLst>
          </p:cNvPr>
          <p:cNvSpPr txBox="1"/>
          <p:nvPr/>
        </p:nvSpPr>
        <p:spPr>
          <a:xfrm>
            <a:off x="2189901" y="2428493"/>
            <a:ext cx="1897020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23">
                <a:solidFill>
                  <a:srgbClr val="004953"/>
                </a:solidFill>
              </a:rPr>
              <a:t>Developing Digital twing cretion from satellite imagery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4DF6B8-4148-A784-3D3B-AE8FF2FA44D5}"/>
              </a:ext>
            </a:extLst>
          </p:cNvPr>
          <p:cNvSpPr txBox="1"/>
          <p:nvPr/>
        </p:nvSpPr>
        <p:spPr>
          <a:xfrm>
            <a:off x="4648505" y="2507902"/>
            <a:ext cx="2128606" cy="111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23">
                <a:solidFill>
                  <a:srgbClr val="004953"/>
                </a:solidFill>
              </a:rPr>
              <a:t>Developing Application that recognizes solar panels potential of rooftops by using satellite imagery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D5BCC1-8C5C-92BF-E1A7-D9343C63429E}"/>
              </a:ext>
            </a:extLst>
          </p:cNvPr>
          <p:cNvSpPr txBox="1"/>
          <p:nvPr/>
        </p:nvSpPr>
        <p:spPr>
          <a:xfrm>
            <a:off x="7030715" y="2501454"/>
            <a:ext cx="2342759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23">
                <a:solidFill>
                  <a:srgbClr val="004953"/>
                </a:solidFill>
              </a:rPr>
              <a:t>Develops autonomous marine vehicles for deep sea surveys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6E17E-0A46-7E2E-1D26-028E0FB9221F}"/>
              </a:ext>
            </a:extLst>
          </p:cNvPr>
          <p:cNvSpPr txBox="1"/>
          <p:nvPr/>
        </p:nvSpPr>
        <p:spPr>
          <a:xfrm>
            <a:off x="2240120" y="4535606"/>
            <a:ext cx="2539251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23">
                <a:solidFill>
                  <a:srgbClr val="004953"/>
                </a:solidFill>
              </a:rPr>
              <a:t>Develops drone operator detection software by using Precision Navigation and Satellite Imagery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5BAC0C-D720-5FDD-0115-3127018C4A43}"/>
              </a:ext>
            </a:extLst>
          </p:cNvPr>
          <p:cNvSpPr txBox="1"/>
          <p:nvPr/>
        </p:nvSpPr>
        <p:spPr>
          <a:xfrm>
            <a:off x="6777111" y="4542070"/>
            <a:ext cx="2849968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323">
                <a:solidFill>
                  <a:srgbClr val="004953"/>
                </a:solidFill>
              </a:rPr>
              <a:t>Develops universal communication platform for crisis areas by using Satellite Communication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7A5BD8B3-F4CB-E0D0-A52E-7AC73F282697}"/>
              </a:ext>
            </a:extLst>
          </p:cNvPr>
          <p:cNvSpPr/>
          <p:nvPr/>
        </p:nvSpPr>
        <p:spPr>
          <a:xfrm>
            <a:off x="1165715" y="226631"/>
            <a:ext cx="5842412" cy="644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t-EE" sz="4000" strike="noStrike" spc="-1" err="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Our</a:t>
            </a:r>
            <a:r>
              <a:rPr lang="et-EE" sz="4000" strike="noStrike" spc="-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 </a:t>
            </a:r>
            <a:r>
              <a:rPr lang="et-EE" sz="4000" strike="noStrike" spc="-1" err="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active</a:t>
            </a:r>
            <a:r>
              <a:rPr lang="et-EE" sz="4000" strike="noStrike" spc="-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 </a:t>
            </a:r>
            <a:r>
              <a:rPr lang="et-EE" sz="4000" strike="noStrike" spc="-1" err="1">
                <a:solidFill>
                  <a:srgbClr val="004953"/>
                </a:solidFill>
                <a:latin typeface="Avenir LT Std 65 Medium" panose="020B0603020203020204" pitchFamily="34" charset="0"/>
                <a:ea typeface="Microsoft YaHei"/>
              </a:rPr>
              <a:t>portfolio</a:t>
            </a:r>
            <a:endParaRPr lang="et-EE" sz="4000" b="0" strike="noStrike" spc="-1"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1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D5ED8-5592-8EE3-233B-A022DCBD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80625" cy="56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-138" y="101"/>
            <a:ext cx="10080628" cy="567035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139" y="1530271"/>
            <a:ext cx="10080625" cy="31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100790" anchor="t" anchorCtr="0">
            <a:noAutofit/>
          </a:bodyPr>
          <a:lstStyle/>
          <a:p>
            <a:pPr algn="ctr" defTabSz="1008010">
              <a:lnSpc>
                <a:spcPct val="115000"/>
              </a:lnSpc>
              <a:spcAft>
                <a:spcPts val="1764"/>
              </a:spcAft>
              <a:buClr>
                <a:srgbClr val="000000"/>
              </a:buClr>
            </a:pPr>
            <a:r>
              <a:rPr lang="en-US" sz="1323" b="1" kern="0">
                <a:solidFill>
                  <a:srgbClr val="FDE300"/>
                </a:solidFill>
                <a:latin typeface="Montserrat"/>
                <a:ea typeface="Montserrat"/>
                <a:cs typeface="Montserrat"/>
                <a:sym typeface="Montserrat"/>
              </a:rPr>
              <a:t>29-31</a:t>
            </a:r>
            <a:r>
              <a:rPr lang="et" sz="1323" b="1" kern="0">
                <a:solidFill>
                  <a:srgbClr val="FDE300"/>
                </a:solidFill>
                <a:latin typeface="Montserrat"/>
                <a:ea typeface="Montserrat"/>
                <a:cs typeface="Montserrat"/>
                <a:sym typeface="Montserrat"/>
              </a:rPr>
              <a:t> JANUARY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TARTU, ESTONIA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37" y="241306"/>
            <a:ext cx="937205" cy="67741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-1" y="862966"/>
            <a:ext cx="10080625" cy="60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100790" anchor="t" anchorCtr="0">
            <a:noAutofit/>
          </a:bodyPr>
          <a:lstStyle/>
          <a:p>
            <a:pPr algn="ctr" defTabSz="1008010">
              <a:buClr>
                <a:srgbClr val="000000"/>
              </a:buClr>
            </a:pPr>
            <a:r>
              <a:rPr lang="et" sz="3969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sTARTUp Day </a:t>
            </a:r>
            <a:r>
              <a:rPr lang="et" sz="3969" kern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</a:t>
            </a:r>
            <a:r>
              <a:rPr lang="en-US" sz="3969" kern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 sz="3969" kern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01258" y="2120721"/>
            <a:ext cx="10080625" cy="4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algn="ctr" defTabSz="1008010">
              <a:buClr>
                <a:srgbClr val="000000"/>
              </a:buClr>
            </a:pPr>
            <a:r>
              <a:rPr lang="et" sz="1544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MOST </a:t>
            </a:r>
            <a:r>
              <a:rPr lang="et" sz="1544" kern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STARTUP-MINDED</a:t>
            </a:r>
            <a:r>
              <a:rPr lang="et" sz="1544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BUSINESS FESTIVAL!</a:t>
            </a:r>
            <a:endParaRPr sz="1323" kern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31559" y="2749077"/>
            <a:ext cx="4031258" cy="108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100790" anchor="t" anchorCtr="0">
            <a:noAutofit/>
          </a:bodyPr>
          <a:lstStyle/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US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thousands of </a:t>
            </a:r>
            <a:r>
              <a:rPr lang="et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startup-minded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attendees 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t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inspiring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stage program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world-class speakers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t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international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pitching competitions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4005" defTabSz="1008010">
              <a:lnSpc>
                <a:spcPct val="150000"/>
              </a:lnSpc>
              <a:spcBef>
                <a:spcPts val="1764"/>
              </a:spcBef>
              <a:buClr>
                <a:srgbClr val="000000"/>
              </a:buClr>
            </a:pP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4005" defTabSz="1008010">
              <a:lnSpc>
                <a:spcPct val="150000"/>
              </a:lnSpc>
              <a:spcBef>
                <a:spcPts val="1764"/>
              </a:spcBef>
              <a:spcAft>
                <a:spcPts val="1764"/>
              </a:spcAft>
              <a:buClr>
                <a:srgbClr val="000000"/>
              </a:buClr>
            </a:pP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652296" y="2638583"/>
            <a:ext cx="3307292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t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hands-on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workshops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t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organized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matchmaking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t" sz="1323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mind-blowing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side-events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2002" indent="-235201" defTabSz="1008010">
              <a:lnSpc>
                <a:spcPct val="150000"/>
              </a:lnSpc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t" sz="1323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most authentic </a:t>
            </a:r>
            <a:r>
              <a:rPr lang="et" sz="132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festival vibe</a:t>
            </a:r>
            <a:endParaRPr sz="1323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259939" y="4114260"/>
            <a:ext cx="7560469" cy="108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algn="ctr" defTabSz="1008010">
              <a:buClr>
                <a:srgbClr val="000000"/>
              </a:buClr>
            </a:pPr>
            <a:r>
              <a:rPr lang="et" sz="1323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BRINGING TOGETHER</a:t>
            </a:r>
            <a:r>
              <a:rPr lang="et" sz="1323" kern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STARTUP-MINDED PEOPLE</a:t>
            </a:r>
            <a:endParaRPr sz="1323" kern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 defTabSz="1008010">
              <a:buClr>
                <a:srgbClr val="000000"/>
              </a:buClr>
            </a:pPr>
            <a:r>
              <a:rPr lang="et" sz="1323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TO CELEBRATE ENTREPRENEURSHIP</a:t>
            </a:r>
            <a:endParaRPr sz="1323" kern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 defTabSz="1008010">
              <a:buClr>
                <a:srgbClr val="000000"/>
              </a:buClr>
            </a:pPr>
            <a:r>
              <a:rPr lang="et" sz="1323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 THE </a:t>
            </a:r>
            <a:r>
              <a:rPr lang="et" sz="1323" kern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SMART CITY</a:t>
            </a:r>
            <a:r>
              <a:rPr lang="et" sz="1323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OF TARTU</a:t>
            </a:r>
            <a:endParaRPr sz="1323" kern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736" y="5117031"/>
            <a:ext cx="2477759" cy="46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AEBD2C54-D6A4-402E-017B-AC908E1BBD71}"/>
              </a:ext>
            </a:extLst>
          </p:cNvPr>
          <p:cNvSpPr/>
          <p:nvPr/>
        </p:nvSpPr>
        <p:spPr>
          <a:xfrm>
            <a:off x="2551099" y="1222522"/>
            <a:ext cx="7041136" cy="1842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t-EE" sz="4000" b="0" strike="noStrike" spc="-1">
              <a:solidFill>
                <a:srgbClr val="004953"/>
              </a:solidFill>
              <a:latin typeface="Avenir LT Std 65 Medium" panose="020B0603020203020204" pitchFamily="34" charset="0"/>
              <a:ea typeface="Microsoft YaHe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FAB01-89F6-6D15-9551-11F1C40E18B5}"/>
              </a:ext>
            </a:extLst>
          </p:cNvPr>
          <p:cNvSpPr txBox="1"/>
          <p:nvPr/>
        </p:nvSpPr>
        <p:spPr>
          <a:xfrm>
            <a:off x="4040514" y="727329"/>
            <a:ext cx="270219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EE" sz="6000" b="1">
                <a:solidFill>
                  <a:srgbClr val="004953"/>
                </a:solidFill>
              </a:rPr>
              <a:t>Tänan!</a:t>
            </a:r>
          </a:p>
          <a:p>
            <a:endParaRPr lang="en-EE" sz="6000" b="1">
              <a:solidFill>
                <a:srgbClr val="00495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31625-DE57-1EA7-7B96-841D8D1221EF}"/>
              </a:ext>
            </a:extLst>
          </p:cNvPr>
          <p:cNvSpPr txBox="1"/>
          <p:nvPr/>
        </p:nvSpPr>
        <p:spPr>
          <a:xfrm>
            <a:off x="2160240" y="2266803"/>
            <a:ext cx="3771433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4953"/>
                </a:solidFill>
              </a:rPr>
              <a:t>Kristofer Jürisoo</a:t>
            </a:r>
          </a:p>
          <a:p>
            <a:r>
              <a:rPr lang="en-US" sz="2400" b="1">
                <a:solidFill>
                  <a:srgbClr val="004953"/>
                </a:solidFill>
              </a:rPr>
              <a:t>Community Manager</a:t>
            </a:r>
          </a:p>
          <a:p>
            <a:endParaRPr lang="en-US" sz="2400" b="1">
              <a:solidFill>
                <a:srgbClr val="004953"/>
              </a:solidFill>
            </a:endParaRPr>
          </a:p>
          <a:p>
            <a:r>
              <a:rPr lang="en-US" sz="2400" b="1">
                <a:solidFill>
                  <a:srgbClr val="004953"/>
                </a:solidFill>
              </a:rPr>
              <a:t>kristofer@teaduspark.ee</a:t>
            </a:r>
            <a:endParaRPr lang="en-EE" sz="2400" b="1">
              <a:solidFill>
                <a:srgbClr val="004953"/>
              </a:solidFill>
            </a:endParaRPr>
          </a:p>
          <a:p>
            <a:endParaRPr lang="en-EE" sz="2400" b="1">
              <a:solidFill>
                <a:srgbClr val="004953"/>
              </a:solidFill>
            </a:endParaRPr>
          </a:p>
        </p:txBody>
      </p:sp>
      <p:pic>
        <p:nvPicPr>
          <p:cNvPr id="6" name="Picture 5" descr="A person with red hair and beard&#10;&#10;Description automatically generated">
            <a:extLst>
              <a:ext uri="{FF2B5EF4-FFF2-40B4-BE49-F238E27FC236}">
                <a16:creationId xmlns:a16="http://schemas.microsoft.com/office/drawing/2014/main" id="{0CE66AD6-7ADA-1937-3BEE-8FE0DF42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7" y="1988040"/>
            <a:ext cx="3399344" cy="22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artu Ülikool, University Tartuensis Logo PNG Vector">
            <a:extLst>
              <a:ext uri="{FF2B5EF4-FFF2-40B4-BE49-F238E27FC236}">
                <a16:creationId xmlns:a16="http://schemas.microsoft.com/office/drawing/2014/main" id="{B6C66522-C110-18C3-47C7-FB4D6DA9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98" y="2048141"/>
            <a:ext cx="1738451" cy="17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U-logo-transparent-01 | Eesti Jahimeeste Selts">
            <a:extLst>
              <a:ext uri="{FF2B5EF4-FFF2-40B4-BE49-F238E27FC236}">
                <a16:creationId xmlns:a16="http://schemas.microsoft.com/office/drawing/2014/main" id="{74A74A54-EE9A-5201-4A60-4975EDCA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2285672"/>
            <a:ext cx="4519749" cy="12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s - Tartu Film Fund">
            <a:extLst>
              <a:ext uri="{FF2B5EF4-FFF2-40B4-BE49-F238E27FC236}">
                <a16:creationId xmlns:a16="http://schemas.microsoft.com/office/drawing/2014/main" id="{E5473C88-24DC-610A-EA60-C733FB25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1" y="3804345"/>
            <a:ext cx="3945233" cy="16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34E169E-2ACE-8554-19F5-15C77B7E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4" y="3710056"/>
            <a:ext cx="4745897" cy="17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88057782-F67C-B5F0-8B2C-6DC23D61D0A1}"/>
              </a:ext>
            </a:extLst>
          </p:cNvPr>
          <p:cNvSpPr/>
          <p:nvPr/>
        </p:nvSpPr>
        <p:spPr>
          <a:xfrm>
            <a:off x="2255471" y="381351"/>
            <a:ext cx="7259263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4000" b="1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First Science Park in Baltics</a:t>
            </a:r>
          </a:p>
          <a:p>
            <a:pPr algn="ctr">
              <a:lnSpc>
                <a:spcPct val="100000"/>
              </a:lnSpc>
            </a:pPr>
            <a:r>
              <a:rPr lang="et-EE" sz="4000" b="1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Founded in 1992 </a:t>
            </a:r>
            <a:endParaRPr lang="et-EE" sz="40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67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rõivad, inimene, aken, Inimese nägu&#10;&#10;Kirjeldus on genereeritud automaatselt">
            <a:extLst>
              <a:ext uri="{FF2B5EF4-FFF2-40B4-BE49-F238E27FC236}">
                <a16:creationId xmlns:a16="http://schemas.microsoft.com/office/drawing/2014/main" id="{8878A894-E881-A902-992D-694EEA04C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3" r="16400"/>
          <a:stretch/>
        </p:blipFill>
        <p:spPr>
          <a:xfrm flipH="1">
            <a:off x="0" y="0"/>
            <a:ext cx="6437303" cy="5667104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5B570887-5988-7A85-296C-B0BE53BCFF3E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1292829" y="-25447"/>
            <a:ext cx="8796600" cy="5692551"/>
          </a:xfrm>
          <a:prstGeom prst="rect">
            <a:avLst/>
          </a:prstGeom>
          <a:ln>
            <a:noFill/>
          </a:ln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8D174257-6334-E2C6-70D8-1A6B51AF46F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994308" y="299612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2CC0CA04-ACDD-D78E-1691-1895DCE54AAB}"/>
              </a:ext>
            </a:extLst>
          </p:cNvPr>
          <p:cNvSpPr/>
          <p:nvPr/>
        </p:nvSpPr>
        <p:spPr>
          <a:xfrm>
            <a:off x="3146183" y="1049499"/>
            <a:ext cx="7259263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4000" b="1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Mission</a:t>
            </a:r>
            <a:endParaRPr lang="et-EE" sz="4000" b="1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47BA6-6C07-F3FB-6179-B58F23E2AEF5}"/>
              </a:ext>
            </a:extLst>
          </p:cNvPr>
          <p:cNvSpPr txBox="1"/>
          <p:nvPr/>
        </p:nvSpPr>
        <p:spPr>
          <a:xfrm>
            <a:off x="2893949" y="2571080"/>
            <a:ext cx="7451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t-EE" sz="24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Creating </a:t>
            </a:r>
            <a:r>
              <a:rPr lang="en-US" sz="24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an </a:t>
            </a:r>
            <a:r>
              <a:rPr lang="et-EE" sz="24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ecosystem </a:t>
            </a:r>
            <a:r>
              <a:rPr lang="et-EE" sz="2400" b="1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– science park -  </a:t>
            </a:r>
            <a:r>
              <a:rPr lang="et-EE" sz="24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for  technology and novel knowledge transfer into business  </a:t>
            </a:r>
          </a:p>
          <a:p>
            <a:pPr algn="ctr">
              <a:lnSpc>
                <a:spcPct val="100000"/>
              </a:lnSpc>
            </a:pPr>
            <a:r>
              <a:rPr lang="et-EE" sz="24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in Tartu city and South-Estonia region</a:t>
            </a:r>
            <a:endParaRPr lang="et-EE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1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90E07B-F6E0-3E32-724E-E57211DC8148}"/>
              </a:ext>
            </a:extLst>
          </p:cNvPr>
          <p:cNvSpPr/>
          <p:nvPr/>
        </p:nvSpPr>
        <p:spPr>
          <a:xfrm>
            <a:off x="4230140" y="3041009"/>
            <a:ext cx="2348913" cy="2092870"/>
          </a:xfrm>
          <a:prstGeom prst="ellipse">
            <a:avLst/>
          </a:prstGeom>
          <a:solidFill>
            <a:srgbClr val="EEE3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>
                <a:solidFill>
                  <a:srgbClr val="004953"/>
                </a:solidFill>
              </a:rPr>
              <a:t>BUSINESS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0BCC56-1A81-E519-8222-D4E74E4DDE87}"/>
              </a:ext>
            </a:extLst>
          </p:cNvPr>
          <p:cNvSpPr/>
          <p:nvPr/>
        </p:nvSpPr>
        <p:spPr>
          <a:xfrm>
            <a:off x="6012990" y="3041009"/>
            <a:ext cx="2348913" cy="2092870"/>
          </a:xfrm>
          <a:prstGeom prst="ellipse">
            <a:avLst/>
          </a:prstGeom>
          <a:solidFill>
            <a:srgbClr val="004953">
              <a:alpha val="9037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>
                <a:solidFill>
                  <a:srgbClr val="EEE381"/>
                </a:solidFill>
              </a:rPr>
              <a:t>SCIENCE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EC3B00-33C9-F263-1792-CD43A36C1EFC}"/>
              </a:ext>
            </a:extLst>
          </p:cNvPr>
          <p:cNvSpPr/>
          <p:nvPr/>
        </p:nvSpPr>
        <p:spPr>
          <a:xfrm>
            <a:off x="5121565" y="1614246"/>
            <a:ext cx="2414797" cy="2167361"/>
          </a:xfrm>
          <a:prstGeom prst="ellipse">
            <a:avLst/>
          </a:prstGeom>
          <a:solidFill>
            <a:srgbClr val="FCF6B6">
              <a:alpha val="653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b="1">
                <a:solidFill>
                  <a:srgbClr val="004953"/>
                </a:solidFill>
              </a:rPr>
              <a:t>INNOVATION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5F385-264B-4A9C-FE8B-49E097DD2940}"/>
              </a:ext>
            </a:extLst>
          </p:cNvPr>
          <p:cNvSpPr txBox="1"/>
          <p:nvPr/>
        </p:nvSpPr>
        <p:spPr>
          <a:xfrm>
            <a:off x="3268114" y="616316"/>
            <a:ext cx="6084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t-EE" sz="4000" b="1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Mission</a:t>
            </a:r>
            <a:endParaRPr lang="et-EE" sz="4000" b="1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66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 descr="Pilt, millel on kujutatud inimene, rõivad, mees, toas&#10;&#10;Kirjeldus on genereeritud automaatselt">
            <a:extLst>
              <a:ext uri="{FF2B5EF4-FFF2-40B4-BE49-F238E27FC236}">
                <a16:creationId xmlns:a16="http://schemas.microsoft.com/office/drawing/2014/main" id="{FDCD9A50-99DD-DE00-A9FE-FF58F72C5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19092"/>
          <a:stretch/>
        </p:blipFill>
        <p:spPr>
          <a:xfrm>
            <a:off x="4150669" y="0"/>
            <a:ext cx="5929956" cy="5674830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D63A1ACB-8FE9-BC53-8B32-0A932F549A30}"/>
              </a:ext>
            </a:extLst>
          </p:cNvPr>
          <p:cNvPicPr/>
          <p:nvPr/>
        </p:nvPicPr>
        <p:blipFill rotWithShape="1">
          <a:blip r:embed="rId4"/>
          <a:srcRect b="210"/>
          <a:stretch/>
        </p:blipFill>
        <p:spPr>
          <a:xfrm>
            <a:off x="0" y="0"/>
            <a:ext cx="7026120" cy="5682430"/>
          </a:xfrm>
          <a:prstGeom prst="rect">
            <a:avLst/>
          </a:prstGeom>
          <a:ln>
            <a:noFill/>
          </a:ln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3F636054-1BE0-E684-8AF3-D1BB3371B64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7114" y="308574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49827A-4050-F5C6-ED16-1B5E6BFAE70E}"/>
              </a:ext>
            </a:extLst>
          </p:cNvPr>
          <p:cNvSpPr/>
          <p:nvPr/>
        </p:nvSpPr>
        <p:spPr>
          <a:xfrm>
            <a:off x="119091" y="3083743"/>
            <a:ext cx="2502518" cy="2224588"/>
          </a:xfrm>
          <a:prstGeom prst="ellipse">
            <a:avLst/>
          </a:prstGeom>
          <a:solidFill>
            <a:srgbClr val="EEE381"/>
          </a:solidFill>
          <a:ln>
            <a:solidFill>
              <a:srgbClr val="0049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>
                <a:solidFill>
                  <a:srgbClr val="004953"/>
                </a:solidFill>
              </a:rPr>
              <a:t>OFFICE &amp; LABS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3D7519-6B43-7B51-9F63-404C232F1A8B}"/>
              </a:ext>
            </a:extLst>
          </p:cNvPr>
          <p:cNvSpPr/>
          <p:nvPr/>
        </p:nvSpPr>
        <p:spPr>
          <a:xfrm>
            <a:off x="2149628" y="3087542"/>
            <a:ext cx="2502518" cy="2224589"/>
          </a:xfrm>
          <a:prstGeom prst="ellipse">
            <a:avLst/>
          </a:prstGeom>
          <a:solidFill>
            <a:srgbClr val="004953">
              <a:alpha val="9037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>
                <a:solidFill>
                  <a:srgbClr val="EEE381"/>
                </a:solidFill>
              </a:rPr>
              <a:t>GLOBAL NETWORKS &amp;</a:t>
            </a:r>
            <a:br>
              <a:rPr lang="en-EE">
                <a:solidFill>
                  <a:srgbClr val="EEE381"/>
                </a:solidFill>
              </a:rPr>
            </a:br>
            <a:r>
              <a:rPr lang="en-EE">
                <a:solidFill>
                  <a:srgbClr val="EEE381"/>
                </a:solidFill>
              </a:rPr>
              <a:t>KNOWLEDGE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3F6826-B7B8-9FA2-F5DE-E79018A010E3}"/>
              </a:ext>
            </a:extLst>
          </p:cNvPr>
          <p:cNvSpPr/>
          <p:nvPr/>
        </p:nvSpPr>
        <p:spPr>
          <a:xfrm>
            <a:off x="1164120" y="1599752"/>
            <a:ext cx="2502518" cy="2224589"/>
          </a:xfrm>
          <a:prstGeom prst="ellipse">
            <a:avLst/>
          </a:prstGeom>
          <a:solidFill>
            <a:srgbClr val="FCF6B6">
              <a:alpha val="653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b="1">
                <a:solidFill>
                  <a:srgbClr val="004953"/>
                </a:solidFill>
              </a:rPr>
              <a:t>INCUBATION</a:t>
            </a:r>
            <a:br>
              <a:rPr lang="en-EE" b="1">
                <a:solidFill>
                  <a:srgbClr val="004953"/>
                </a:solidFill>
              </a:rPr>
            </a:br>
            <a:r>
              <a:rPr lang="en-EE" b="1">
                <a:solidFill>
                  <a:srgbClr val="004953"/>
                </a:solidFill>
              </a:rPr>
              <a:t>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DE81A-FECC-4843-5E84-856CE28BC45B}"/>
              </a:ext>
            </a:extLst>
          </p:cNvPr>
          <p:cNvSpPr txBox="1"/>
          <p:nvPr/>
        </p:nvSpPr>
        <p:spPr>
          <a:xfrm>
            <a:off x="470614" y="168291"/>
            <a:ext cx="6084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t-EE" sz="4000" b="1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Value</a:t>
            </a:r>
            <a:r>
              <a:rPr lang="et-EE" sz="4000" b="1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 </a:t>
            </a:r>
            <a:r>
              <a:rPr lang="et-EE" sz="4000" b="1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Proposition</a:t>
            </a:r>
            <a:endParaRPr lang="et-EE" sz="4000" b="1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83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parking lot and trees&#10;&#10;Description automatically generated">
            <a:extLst>
              <a:ext uri="{FF2B5EF4-FFF2-40B4-BE49-F238E27FC236}">
                <a16:creationId xmlns:a16="http://schemas.microsoft.com/office/drawing/2014/main" id="{E5B4E3C4-69FD-DED5-6CD3-88AFB6E3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"/>
            <a:ext cx="10080625" cy="5665311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84825FA4-5695-FB75-353F-90A29C66544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3850" y="314325"/>
            <a:ext cx="477360" cy="427320"/>
          </a:xfrm>
          <a:prstGeom prst="rect">
            <a:avLst/>
          </a:prstGeom>
          <a:ln>
            <a:noFill/>
          </a:ln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ED6B937C-F80E-C5DB-5281-D47DD64689C7}"/>
              </a:ext>
            </a:extLst>
          </p:cNvPr>
          <p:cNvSpPr/>
          <p:nvPr/>
        </p:nvSpPr>
        <p:spPr>
          <a:xfrm>
            <a:off x="4176181" y="141605"/>
            <a:ext cx="5682194" cy="2207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t-EE" sz="4000" b="0" strike="noStrike" spc="-1" err="1">
                <a:solidFill>
                  <a:srgbClr val="FCF6B6"/>
                </a:solidFill>
                <a:latin typeface="Avenir LT Std 65 Medium"/>
                <a:ea typeface="Microsoft YaHei"/>
              </a:rPr>
              <a:t>Science</a:t>
            </a:r>
            <a:r>
              <a:rPr lang="et-EE" sz="4000" b="0" strike="noStrike" spc="-1">
                <a:solidFill>
                  <a:srgbClr val="FCF6B6"/>
                </a:solidFill>
                <a:latin typeface="Avenir LT Std 65 Medium"/>
                <a:ea typeface="Microsoft YaHei"/>
              </a:rPr>
              <a:t> Park </a:t>
            </a:r>
            <a:r>
              <a:rPr lang="et-EE" sz="4000" b="0" strike="noStrike" spc="-1" err="1">
                <a:solidFill>
                  <a:srgbClr val="FCF6B6"/>
                </a:solidFill>
                <a:latin typeface="Avenir LT Std 65 Medium"/>
                <a:ea typeface="Microsoft YaHei"/>
              </a:rPr>
              <a:t>Campus</a:t>
            </a:r>
            <a:br>
              <a:rPr lang="et-EE" sz="4000" b="0" strike="noStrike" spc="-1">
                <a:solidFill>
                  <a:srgbClr val="FCF6B6"/>
                </a:solidFill>
                <a:latin typeface="Avenir LT Std 65 Medium"/>
                <a:ea typeface="Microsoft YaHei"/>
              </a:rPr>
            </a:br>
            <a:r>
              <a:rPr lang="et-EE" sz="4000" b="0" strike="noStrike" spc="-1">
                <a:solidFill>
                  <a:srgbClr val="FCF6B6"/>
                </a:solidFill>
                <a:latin typeface="Avenir LT Std 65 Medium"/>
                <a:ea typeface="Microsoft YaHei"/>
              </a:rPr>
              <a:t>12 000m2</a:t>
            </a:r>
          </a:p>
          <a:p>
            <a:pPr algn="r">
              <a:lnSpc>
                <a:spcPct val="100000"/>
              </a:lnSpc>
            </a:pPr>
            <a:r>
              <a:rPr lang="en-US" sz="4000" spc="-1">
                <a:solidFill>
                  <a:srgbClr val="FCF6B6"/>
                </a:solidFill>
                <a:latin typeface="Avenir LT Std 65 Medium"/>
                <a:ea typeface="Microsoft YaHei"/>
              </a:rPr>
              <a:t>6</a:t>
            </a:r>
            <a:r>
              <a:rPr lang="et-EE" sz="4000" spc="-1">
                <a:solidFill>
                  <a:srgbClr val="FCF6B6"/>
                </a:solidFill>
                <a:latin typeface="Avenir LT Std 65 Medium"/>
                <a:ea typeface="Microsoft YaHei"/>
              </a:rPr>
              <a:t>0 companies</a:t>
            </a:r>
            <a:endParaRPr lang="et-EE" sz="4000" b="0" strike="noStrike" spc="-1">
              <a:solidFill>
                <a:srgbClr val="FCF6B6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1231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triangle shaped corner&#10;&#10;Description automatically generated">
            <a:extLst>
              <a:ext uri="{FF2B5EF4-FFF2-40B4-BE49-F238E27FC236}">
                <a16:creationId xmlns:a16="http://schemas.microsoft.com/office/drawing/2014/main" id="{214DB6B9-DE88-6387-0345-26F3B151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4425"/>
            <a:ext cx="10080625" cy="755521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E0BD35EE-845E-99BF-D3F7-F4F2DD6E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" y="228600"/>
            <a:ext cx="6000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94F1885E-1763-5EBB-1BDE-8DB5A312A9BC}"/>
              </a:ext>
            </a:extLst>
          </p:cNvPr>
          <p:cNvSpPr/>
          <p:nvPr/>
        </p:nvSpPr>
        <p:spPr>
          <a:xfrm>
            <a:off x="3244758" y="228600"/>
            <a:ext cx="6835867" cy="2207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FCF6B6"/>
                </a:solidFill>
                <a:latin typeface="Avenir LT Std 65 Medium"/>
                <a:ea typeface="Microsoft YaHei"/>
              </a:rPr>
              <a:t>Sparkup</a:t>
            </a:r>
            <a:r>
              <a:rPr lang="en-US" sz="4000" b="0" strike="noStrike" spc="-1" dirty="0">
                <a:solidFill>
                  <a:srgbClr val="FCF6B6"/>
                </a:solidFill>
                <a:latin typeface="Avenir LT Std 65 Medium"/>
                <a:ea typeface="Microsoft YaHei"/>
              </a:rPr>
              <a:t> Delta Work Space</a:t>
            </a:r>
          </a:p>
          <a:p>
            <a:pPr algn="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CF6B6"/>
                </a:solidFill>
                <a:latin typeface="Avenir LT Std 65 Medium"/>
                <a:ea typeface="Microsoft YaHei"/>
              </a:rPr>
              <a:t>53 desks</a:t>
            </a:r>
            <a:br>
              <a:rPr lang="et-EE" sz="4000" b="0" strike="noStrike" spc="-1" dirty="0">
                <a:solidFill>
                  <a:srgbClr val="FCF6B6"/>
                </a:solidFill>
                <a:latin typeface="Avenir LT Std 65 Medium"/>
                <a:ea typeface="Microsoft YaHei"/>
              </a:rPr>
            </a:br>
            <a:r>
              <a:rPr lang="en-US" sz="4000" spc="-1" dirty="0">
                <a:solidFill>
                  <a:srgbClr val="FCF6B6"/>
                </a:solidFill>
                <a:latin typeface="Avenir LT Std 65 Medium"/>
                <a:ea typeface="Microsoft YaHei"/>
              </a:rPr>
              <a:t>14</a:t>
            </a:r>
            <a:r>
              <a:rPr lang="et-EE" sz="4000" spc="-1" dirty="0">
                <a:solidFill>
                  <a:srgbClr val="FCF6B6"/>
                </a:solidFill>
                <a:latin typeface="Avenir LT Std 65 Medium"/>
                <a:ea typeface="Microsoft YaHei"/>
              </a:rPr>
              <a:t> companies</a:t>
            </a:r>
            <a:endParaRPr lang="et-EE" sz="4000" b="0" strike="noStrike" spc="-1" dirty="0">
              <a:solidFill>
                <a:srgbClr val="FCF6B6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7266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A7D8170F-A816-E91E-4705-43A0AAB537E1}"/>
              </a:ext>
            </a:extLst>
          </p:cNvPr>
          <p:cNvSpPr/>
          <p:nvPr/>
        </p:nvSpPr>
        <p:spPr>
          <a:xfrm>
            <a:off x="191055" y="1201858"/>
            <a:ext cx="4356000" cy="3199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rgbClr val="004953"/>
                </a:solidFill>
                <a:effectLst/>
                <a:uLnTx/>
                <a:uFillTx/>
                <a:latin typeface="Avenir Next LT Pro"/>
                <a:ea typeface="Microsoft YaHei"/>
              </a:rPr>
              <a:t>Science to Business Incubation and Acceleration Programs</a:t>
            </a:r>
            <a:endParaRPr lang="et-EE" sz="4000" b="1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Microsoft YaHei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DB76ED-62B0-097C-5F9F-805D3ECFD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29" y="2893885"/>
            <a:ext cx="2069587" cy="2070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27E8F5-50D6-E5F7-6AF6-3F173AEEBC01}"/>
              </a:ext>
            </a:extLst>
          </p:cNvPr>
          <p:cNvSpPr txBox="1"/>
          <p:nvPr/>
        </p:nvSpPr>
        <p:spPr>
          <a:xfrm>
            <a:off x="3966958" y="3082964"/>
            <a:ext cx="355990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>
                <a:solidFill>
                  <a:schemeClr val="bg1"/>
                </a:solidFill>
                <a:latin typeface="avenir"/>
              </a:rPr>
              <a:t>NATO DIANA</a:t>
            </a:r>
          </a:p>
          <a:p>
            <a:pPr algn="ctr">
              <a:lnSpc>
                <a:spcPct val="200000"/>
              </a:lnSpc>
            </a:pPr>
            <a:endParaRPr lang="en-US" sz="1800" b="1">
              <a:solidFill>
                <a:schemeClr val="bg1"/>
              </a:solidFill>
              <a:latin typeface="Arial" panose="020B0604020202020204"/>
            </a:endParaRPr>
          </a:p>
          <a:p>
            <a:pPr algn="ctr"/>
            <a:r>
              <a:rPr lang="en-US" sz="1800" b="1">
                <a:solidFill>
                  <a:schemeClr val="bg1"/>
                </a:solidFill>
                <a:latin typeface="avenir"/>
              </a:rPr>
              <a:t>Green Tech </a:t>
            </a:r>
            <a:r>
              <a:rPr lang="en-US" b="1">
                <a:solidFill>
                  <a:schemeClr val="bg1"/>
                </a:solidFill>
                <a:latin typeface="avenir"/>
              </a:rPr>
              <a:t>Estonia</a:t>
            </a:r>
            <a:endParaRPr lang="et-EE">
              <a:solidFill>
                <a:schemeClr val="bg1"/>
              </a:solidFill>
              <a:latin typeface="avenir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avenir"/>
              </a:rPr>
              <a:t>Accelerator</a:t>
            </a:r>
            <a:endParaRPr lang="et-EE">
              <a:solidFill>
                <a:schemeClr val="bg1"/>
              </a:solidFill>
              <a:latin typeface="avenir"/>
            </a:endParaRPr>
          </a:p>
        </p:txBody>
      </p:sp>
      <p:pic>
        <p:nvPicPr>
          <p:cNvPr id="10" name="Picture 2" descr="Text&#10;&#10;Description automatically generated">
            <a:extLst>
              <a:ext uri="{FF2B5EF4-FFF2-40B4-BE49-F238E27FC236}">
                <a16:creationId xmlns:a16="http://schemas.microsoft.com/office/drawing/2014/main" id="{DE38E28F-A22C-21EF-B459-E609A2497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2" y="1613648"/>
            <a:ext cx="4403356" cy="1382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DBF593-E28F-446F-7ECB-3B8DFAB048E7}"/>
              </a:ext>
            </a:extLst>
          </p:cNvPr>
          <p:cNvSpPr txBox="1"/>
          <p:nvPr/>
        </p:nvSpPr>
        <p:spPr>
          <a:xfrm>
            <a:off x="5936130" y="833260"/>
            <a:ext cx="4217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err="1">
                <a:solidFill>
                  <a:srgbClr val="FCF6B6"/>
                </a:solidFill>
                <a:latin typeface="Avenir Next LT Pro"/>
              </a:rPr>
              <a:t>Sparkup</a:t>
            </a:r>
            <a:r>
              <a:rPr lang="en-US" sz="3200" b="1">
                <a:solidFill>
                  <a:srgbClr val="FCF6B6"/>
                </a:solidFill>
                <a:latin typeface="Avenir Next LT Pro"/>
              </a:rPr>
              <a:t> Incubator</a:t>
            </a:r>
            <a:endParaRPr lang="en-US" sz="3200" b="1">
              <a:solidFill>
                <a:srgbClr val="FCF6B6"/>
              </a:solidFill>
              <a:latin typeface="Avenir Next LT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32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62D439C2-4438-3573-336D-651282208430}"/>
              </a:ext>
            </a:extLst>
          </p:cNvPr>
          <p:cNvSpPr/>
          <p:nvPr/>
        </p:nvSpPr>
        <p:spPr>
          <a:xfrm>
            <a:off x="2376000" y="2344734"/>
            <a:ext cx="7199640" cy="304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et-EE" sz="15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0C0658C-91BB-2CF6-9537-1B23E9539680}"/>
              </a:ext>
            </a:extLst>
          </p:cNvPr>
          <p:cNvSpPr/>
          <p:nvPr/>
        </p:nvSpPr>
        <p:spPr>
          <a:xfrm>
            <a:off x="4026673" y="1120314"/>
            <a:ext cx="2595765" cy="817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Business development support </a:t>
            </a:r>
          </a:p>
          <a:p>
            <a:pPr algn="ctr">
              <a:lnSpc>
                <a:spcPct val="100000"/>
              </a:lnSpc>
            </a:pP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up to 12 months</a:t>
            </a:r>
            <a:endParaRPr lang="et-EE" sz="1600" b="0" strike="noStrike" spc="-1" dirty="0">
              <a:latin typeface="Arial"/>
            </a:endParaRPr>
          </a:p>
        </p:txBody>
      </p:sp>
      <p:pic>
        <p:nvPicPr>
          <p:cNvPr id="4" name="Pilt 5">
            <a:extLst>
              <a:ext uri="{FF2B5EF4-FFF2-40B4-BE49-F238E27FC236}">
                <a16:creationId xmlns:a16="http://schemas.microsoft.com/office/drawing/2014/main" id="{F31A27DB-1F42-C862-7164-131DF6B033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84109" y="2316785"/>
            <a:ext cx="1880895" cy="1715308"/>
          </a:xfrm>
          <a:prstGeom prst="rect">
            <a:avLst/>
          </a:prstGeom>
          <a:ln>
            <a:noFill/>
          </a:ln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A6C54F7D-5E14-C886-5044-BFA7F7098DEC}"/>
              </a:ext>
            </a:extLst>
          </p:cNvPr>
          <p:cNvSpPr/>
          <p:nvPr/>
        </p:nvSpPr>
        <p:spPr>
          <a:xfrm>
            <a:off x="2095795" y="2057136"/>
            <a:ext cx="2288313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Office and </a:t>
            </a: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lab</a:t>
            </a: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 </a:t>
            </a: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spaces</a:t>
            </a:r>
            <a:endParaRPr lang="et-EE" sz="1600" b="0" strike="noStrike" spc="-1">
              <a:latin typeface="Arial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51CE7B18-55E0-31E3-59FB-B30A749D0598}"/>
              </a:ext>
            </a:extLst>
          </p:cNvPr>
          <p:cNvSpPr/>
          <p:nvPr/>
        </p:nvSpPr>
        <p:spPr>
          <a:xfrm>
            <a:off x="6709398" y="2790170"/>
            <a:ext cx="2403868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€10k equity </a:t>
            </a:r>
            <a:r>
              <a:rPr lang="en-US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free </a:t>
            </a: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funding</a:t>
            </a:r>
            <a:endParaRPr lang="et-EE" sz="1600" b="0" strike="noStrike" spc="-1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76F26C4-368E-DD66-4BF9-A7EB8F555000}"/>
              </a:ext>
            </a:extLst>
          </p:cNvPr>
          <p:cNvSpPr/>
          <p:nvPr/>
        </p:nvSpPr>
        <p:spPr>
          <a:xfrm>
            <a:off x="6380560" y="3721455"/>
            <a:ext cx="3079524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EEN, IASP networks and partnerships</a:t>
            </a:r>
            <a:endParaRPr lang="et-EE" sz="1600" b="0" strike="noStrike" spc="-1" dirty="0">
              <a:latin typeface="Arial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D9EA70AB-086B-FE14-C406-F48451B471F4}"/>
              </a:ext>
            </a:extLst>
          </p:cNvPr>
          <p:cNvSpPr/>
          <p:nvPr/>
        </p:nvSpPr>
        <p:spPr>
          <a:xfrm>
            <a:off x="3804730" y="4612327"/>
            <a:ext cx="3079524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Networking events and workshops</a:t>
            </a:r>
            <a:endParaRPr lang="et-EE" sz="1600" b="0" strike="noStrike" spc="-1" dirty="0"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601509A8-CA8E-B9FB-1E7F-6D8732F6C56D}"/>
              </a:ext>
            </a:extLst>
          </p:cNvPr>
          <p:cNvSpPr/>
          <p:nvPr/>
        </p:nvSpPr>
        <p:spPr>
          <a:xfrm>
            <a:off x="1231844" y="3721455"/>
            <a:ext cx="3079524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Door opener to EBAN, EstBAN, LatBAN, </a:t>
            </a:r>
            <a:r>
              <a:rPr lang="en-US" sz="1600" spc="-1" dirty="0" err="1">
                <a:solidFill>
                  <a:srgbClr val="004953"/>
                </a:solidFill>
                <a:latin typeface="Avenir LT Std 65 Medium"/>
                <a:ea typeface="Microsoft YaHei"/>
              </a:rPr>
              <a:t>LitBAN</a:t>
            </a:r>
            <a:r>
              <a:rPr lang="en-US" sz="1600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, </a:t>
            </a:r>
            <a:r>
              <a:rPr lang="et-EE" sz="1600" b="0" strike="noStrike" spc="-1" dirty="0">
                <a:solidFill>
                  <a:srgbClr val="004953"/>
                </a:solidFill>
                <a:latin typeface="Avenir LT Std 65 Medium"/>
                <a:ea typeface="Microsoft YaHei"/>
              </a:rPr>
              <a:t>FiBAN</a:t>
            </a:r>
            <a:endParaRPr lang="et-EE" sz="1600" b="0" strike="noStrike" spc="-1" dirty="0">
              <a:latin typeface="Arial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2438259A-3E17-CC23-3AE8-53EEAA823129}"/>
              </a:ext>
            </a:extLst>
          </p:cNvPr>
          <p:cNvSpPr/>
          <p:nvPr/>
        </p:nvSpPr>
        <p:spPr>
          <a:xfrm>
            <a:off x="1367016" y="2843771"/>
            <a:ext cx="3079524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Use</a:t>
            </a: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 on TSP and </a:t>
            </a: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Sparkup</a:t>
            </a: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brand</a:t>
            </a:r>
            <a:endParaRPr lang="et-EE" sz="1600" b="0" strike="noStrike" spc="-1">
              <a:latin typeface="Arial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9D3DCCA-6820-FFD3-B24A-44A0B7E19E97}"/>
              </a:ext>
            </a:extLst>
          </p:cNvPr>
          <p:cNvSpPr/>
          <p:nvPr/>
        </p:nvSpPr>
        <p:spPr>
          <a:xfrm>
            <a:off x="6265005" y="1950444"/>
            <a:ext cx="3079524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Technical</a:t>
            </a: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,- </a:t>
            </a: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business</a:t>
            </a: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- and </a:t>
            </a: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scientific</a:t>
            </a:r>
            <a:r>
              <a:rPr lang="et-EE" sz="1600" b="0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 </a:t>
            </a:r>
            <a:r>
              <a:rPr lang="et-EE" sz="1600" b="0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support</a:t>
            </a:r>
            <a:endParaRPr lang="et-EE" sz="1600" b="0" strike="noStrike" spc="-1">
              <a:latin typeface="Arial"/>
            </a:endParaRPr>
          </a:p>
        </p:txBody>
      </p:sp>
      <p:pic>
        <p:nvPicPr>
          <p:cNvPr id="13" name="Pilt 4">
            <a:extLst>
              <a:ext uri="{FF2B5EF4-FFF2-40B4-BE49-F238E27FC236}">
                <a16:creationId xmlns:a16="http://schemas.microsoft.com/office/drawing/2014/main" id="{D1DC163F-6B86-65D4-1B7F-7A65A8858BF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28866" y="4523089"/>
            <a:ext cx="2270880" cy="589959"/>
          </a:xfrm>
          <a:prstGeom prst="rect">
            <a:avLst/>
          </a:prstGeom>
          <a:ln>
            <a:noFill/>
          </a:ln>
        </p:spPr>
      </p:pic>
      <p:sp>
        <p:nvSpPr>
          <p:cNvPr id="14" name="CustomShape 2">
            <a:extLst>
              <a:ext uri="{FF2B5EF4-FFF2-40B4-BE49-F238E27FC236}">
                <a16:creationId xmlns:a16="http://schemas.microsoft.com/office/drawing/2014/main" id="{BAACA02A-F901-B40A-4E96-3B4FC50E55A8}"/>
              </a:ext>
            </a:extLst>
          </p:cNvPr>
          <p:cNvSpPr/>
          <p:nvPr/>
        </p:nvSpPr>
        <p:spPr>
          <a:xfrm>
            <a:off x="2821362" y="315928"/>
            <a:ext cx="5006389" cy="8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4000" b="1" strike="noStrike" spc="-1">
                <a:solidFill>
                  <a:srgbClr val="004953"/>
                </a:solidFill>
                <a:latin typeface="Avenir LT Std 65 Medium"/>
                <a:ea typeface="Microsoft YaHei"/>
              </a:rPr>
              <a:t>SPARKUP </a:t>
            </a:r>
            <a:r>
              <a:rPr lang="et-EE" sz="4000" b="1" strike="noStrike" spc="-1" err="1">
                <a:solidFill>
                  <a:srgbClr val="004953"/>
                </a:solidFill>
                <a:latin typeface="Avenir LT Std 65 Medium"/>
                <a:ea typeface="Microsoft YaHei"/>
              </a:rPr>
              <a:t>Incubator</a:t>
            </a:r>
            <a:endParaRPr lang="et-EE" sz="4000" b="1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85768"/>
      </p:ext>
    </p:extLst>
  </p:cSld>
  <p:clrMapOvr>
    <a:masterClrMapping/>
  </p:clrMapOvr>
</p:sld>
</file>

<file path=ppt/theme/theme1.xml><?xml version="1.0" encoding="utf-8"?>
<a:theme xmlns:a="http://schemas.openxmlformats.org/drawingml/2006/main" name="Kohandatud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arkup">
      <a:majorFont>
        <a:latin typeface="Avenir Next LT Pro Demi"/>
        <a:ea typeface=""/>
        <a:cs typeface=""/>
      </a:majorFont>
      <a:minorFont>
        <a:latin typeface="Avenir LT Std 65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UP PP master" id="{94FD2704-0F4E-A540-8640-C5CB6C4B509A}" vid="{E96C7FB2-A626-0A44-833D-434E3733AAF7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c34e26-ba2f-4042-9d01-e7a4e7d8b47b" xsi:nil="true"/>
    <lcf76f155ced4ddcb4097134ff3c332f xmlns="86713711-0508-459c-b3e1-94ac462a25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9605B008AAE649B8F13B9F7C4294EE" ma:contentTypeVersion="15" ma:contentTypeDescription="Create a new document." ma:contentTypeScope="" ma:versionID="df0824c37aede398c6fffe29e9e16680">
  <xsd:schema xmlns:xsd="http://www.w3.org/2001/XMLSchema" xmlns:xs="http://www.w3.org/2001/XMLSchema" xmlns:p="http://schemas.microsoft.com/office/2006/metadata/properties" xmlns:ns2="d9c34e26-ba2f-4042-9d01-e7a4e7d8b47b" xmlns:ns3="86713711-0508-459c-b3e1-94ac462a254e" targetNamespace="http://schemas.microsoft.com/office/2006/metadata/properties" ma:root="true" ma:fieldsID="470971fc9de256dd6919c2488b23843f" ns2:_="" ns3:_="">
    <xsd:import namespace="d9c34e26-ba2f-4042-9d01-e7a4e7d8b47b"/>
    <xsd:import namespace="86713711-0508-459c-b3e1-94ac462a2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34e26-ba2f-4042-9d01-e7a4e7d8b4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57c69f-22aa-4ef5-b9b5-f365417333a1}" ma:internalName="TaxCatchAll" ma:showField="CatchAllData" ma:web="d9c34e26-ba2f-4042-9d01-e7a4e7d8b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3711-0508-459c-b3e1-94ac462a2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be100b0-9000-4ac8-ba11-29603bf6cd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8ADA1-D81A-4CA6-B816-0EE7F43066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5E939-104C-450E-B51E-BE1639F4C04B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86713711-0508-459c-b3e1-94ac462a254e"/>
    <ds:schemaRef ds:uri="d9c34e26-ba2f-4042-9d01-e7a4e7d8b47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6DE316-CE5B-4E23-8B1D-F8FA933FBEA8}">
  <ds:schemaRefs>
    <ds:schemaRef ds:uri="86713711-0508-459c-b3e1-94ac462a254e"/>
    <ds:schemaRef ds:uri="d9c34e26-ba2f-4042-9d01-e7a4e7d8b4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Kohandatud kujundus</Template>
  <TotalTime>5</TotalTime>
  <Words>310</Words>
  <Application>Microsoft Office PowerPoint</Application>
  <PresentationFormat>Custom</PresentationFormat>
  <Paragraphs>79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avenir</vt:lpstr>
      <vt:lpstr>Avenir LT Std 55 Roman</vt:lpstr>
      <vt:lpstr>Avenir LT Std 65 Medium</vt:lpstr>
      <vt:lpstr>Avenir Next LT Pro</vt:lpstr>
      <vt:lpstr>Avenir Next LT Pro Demi</vt:lpstr>
      <vt:lpstr>Calibri</vt:lpstr>
      <vt:lpstr>Montserrat</vt:lpstr>
      <vt:lpstr>Montserrat Black</vt:lpstr>
      <vt:lpstr>Montserrat Medium</vt:lpstr>
      <vt:lpstr>NotesEsa</vt:lpstr>
      <vt:lpstr>Kohandatud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ESA BIC Estonia in a nutshell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Hanna Liis Remmelg</dc:creator>
  <dc:description/>
  <cp:lastModifiedBy>Kristofer Jürisoo</cp:lastModifiedBy>
  <cp:revision>2</cp:revision>
  <dcterms:created xsi:type="dcterms:W3CDTF">2023-08-02T12:00:14Z</dcterms:created>
  <dcterms:modified xsi:type="dcterms:W3CDTF">2024-05-17T07:46:05Z</dcterms:modified>
  <dc:language>et-EE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0x0101003B9605B008AAE649B8F13B9F7C4294EE</vt:lpwstr>
  </property>
  <property fmtid="{D5CDD505-2E9C-101B-9397-08002B2CF9AE}" pid="3" name="MediaServiceImageTags">
    <vt:lpwstr/>
  </property>
</Properties>
</file>