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77" r:id="rId2"/>
    <p:sldId id="278" r:id="rId3"/>
    <p:sldId id="279" r:id="rId4"/>
    <p:sldId id="281" r:id="rId5"/>
    <p:sldId id="280" r:id="rId6"/>
    <p:sldId id="282" r:id="rId7"/>
    <p:sldId id="283" r:id="rId8"/>
    <p:sldId id="284" r:id="rId9"/>
    <p:sldId id="285" r:id="rId10"/>
    <p:sldId id="286" r:id="rId11"/>
    <p:sldId id="261" r:id="rId12"/>
    <p:sldId id="257" r:id="rId13"/>
    <p:sldId id="258" r:id="rId14"/>
    <p:sldId id="259" r:id="rId15"/>
    <p:sldId id="260" r:id="rId16"/>
    <p:sldId id="262" r:id="rId17"/>
    <p:sldId id="275" r:id="rId18"/>
    <p:sldId id="276" r:id="rId19"/>
    <p:sldId id="270" r:id="rId20"/>
    <p:sldId id="271" r:id="rId21"/>
    <p:sldId id="272" r:id="rId22"/>
    <p:sldId id="273" r:id="rId23"/>
    <p:sldId id="274" r:id="rId24"/>
    <p:sldId id="268" r:id="rId2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1EA"/>
    <a:srgbClr val="BCE2D3"/>
    <a:srgbClr val="C4E6D8"/>
    <a:srgbClr val="ADDDCA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69" autoAdjust="0"/>
  </p:normalViewPr>
  <p:slideViewPr>
    <p:cSldViewPr>
      <p:cViewPr>
        <p:scale>
          <a:sx n="94" d="100"/>
          <a:sy n="94" d="100"/>
        </p:scale>
        <p:origin x="-88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6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clic para editar el estilo de subtítulo del patrón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922341"/>
            <a:ext cx="895838" cy="89103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"/>
          <a:stretch/>
        </p:blipFill>
        <p:spPr>
          <a:xfrm>
            <a:off x="2680450" y="6021288"/>
            <a:ext cx="1315486" cy="81656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046" y="5903775"/>
            <a:ext cx="1007338" cy="939267"/>
          </a:xfrm>
          <a:prstGeom prst="rect">
            <a:avLst/>
          </a:prstGeom>
        </p:spPr>
      </p:pic>
      <p:pic>
        <p:nvPicPr>
          <p:cNvPr id="10" name="Imagen 9" descr="logoasata"/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836" y="6034343"/>
            <a:ext cx="905932" cy="80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6345712"/>
            <a:ext cx="2503875" cy="46766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8" y="6100724"/>
            <a:ext cx="1337806" cy="71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97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687611"/>
          </a:xfrm>
        </p:spPr>
        <p:txBody>
          <a:bodyPr/>
          <a:lstStyle>
            <a:lvl1pPr algn="ctr">
              <a:defRPr sz="29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205637"/>
            <a:ext cx="611015" cy="60773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"/>
          <a:stretch/>
        </p:blipFill>
        <p:spPr>
          <a:xfrm>
            <a:off x="4322831" y="6257278"/>
            <a:ext cx="897241" cy="5569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335" y="6244747"/>
            <a:ext cx="687065" cy="640637"/>
          </a:xfrm>
          <a:prstGeom prst="rect">
            <a:avLst/>
          </a:prstGeom>
        </p:spPr>
      </p:pic>
      <p:pic>
        <p:nvPicPr>
          <p:cNvPr id="10" name="Imagen 9" descr="logoasata"/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80" y="6290475"/>
            <a:ext cx="617900" cy="549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503" y="6495246"/>
            <a:ext cx="1707793" cy="3189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8" y="6327574"/>
            <a:ext cx="912464" cy="48664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"/>
          <a:stretch/>
        </p:blipFill>
        <p:spPr>
          <a:xfrm>
            <a:off x="4355846" y="6256433"/>
            <a:ext cx="897241" cy="556943"/>
          </a:xfrm>
          <a:prstGeom prst="rect">
            <a:avLst/>
          </a:prstGeom>
        </p:spPr>
      </p:pic>
      <p:pic>
        <p:nvPicPr>
          <p:cNvPr id="14" name="Imagen 13" descr="logoasata"/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95" y="6289630"/>
            <a:ext cx="617900" cy="549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18" y="6494401"/>
            <a:ext cx="1707793" cy="31897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3" y="6326729"/>
            <a:ext cx="912464" cy="48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83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471587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4204" y="5373817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4205" y="1052736"/>
            <a:ext cx="3868737" cy="424949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784778" y="5365034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735358" y="1048053"/>
            <a:ext cx="3887788" cy="4249494"/>
          </a:xfrm>
        </p:spPr>
        <p:txBody>
          <a:bodyPr/>
          <a:lstStyle/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7B98167-E753-49A2-A726-3E857D400B78}" type="datetimeFigureOut">
              <a:rPr lang="es-ES" smtClean="0"/>
              <a:t>13/06/2017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695223-8746-4BC5-AA7F-F4DC08C3618A}" type="slidenum">
              <a:rPr lang="es-ES" smtClean="0"/>
              <a:t>‹Nº›</a:t>
            </a:fld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205637"/>
            <a:ext cx="611015" cy="60773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335" y="6244747"/>
            <a:ext cx="687065" cy="64063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"/>
          <a:stretch/>
        </p:blipFill>
        <p:spPr>
          <a:xfrm>
            <a:off x="4355846" y="6256433"/>
            <a:ext cx="897241" cy="556943"/>
          </a:xfrm>
          <a:prstGeom prst="rect">
            <a:avLst/>
          </a:prstGeom>
        </p:spPr>
      </p:pic>
      <p:pic>
        <p:nvPicPr>
          <p:cNvPr id="13" name="Imagen 12" descr="logoasata"/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95" y="6289630"/>
            <a:ext cx="617900" cy="549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18" y="6494401"/>
            <a:ext cx="1707793" cy="31897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3" y="6326729"/>
            <a:ext cx="912464" cy="48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39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83000">
              <a:srgbClr val="DFF1EA">
                <a:alpha val="75000"/>
              </a:srgbClr>
            </a:gs>
            <a:gs pos="92000">
              <a:srgbClr val="DFF1EA"/>
            </a:gs>
            <a:gs pos="100000">
              <a:srgbClr val="DFF1EA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052736"/>
            <a:ext cx="7886700" cy="5124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4974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La economía social en el medio rural de Asturias</a:t>
            </a:r>
            <a:endParaRPr lang="es-E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>
                <a:solidFill>
                  <a:schemeClr val="bg2">
                    <a:lumMod val="50000"/>
                  </a:schemeClr>
                </a:solidFill>
              </a:rPr>
              <a:t>Oviedo, 7 de junio de 2017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0894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Cooperativismo de consumo vs trabajo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ES" dirty="0" smtClean="0"/>
              <a:t>En el campo siempre tuvo mayor desarrollo el cooperativismo de consumo pero este todavía tiene desarrollo: 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s-ES" dirty="0" smtClean="0"/>
              <a:t>Cooperativas de consumo eléctrico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s-ES" dirty="0" smtClean="0"/>
              <a:t>Cooperativas de servicios tics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s-ES" dirty="0" err="1" smtClean="0"/>
              <a:t>Cohousing</a:t>
            </a:r>
            <a:endParaRPr lang="es-ES" dirty="0" smtClean="0"/>
          </a:p>
          <a:p>
            <a:pPr marL="914400" lvl="1" indent="-457200" algn="just">
              <a:buFont typeface="+mj-lt"/>
              <a:buAutoNum type="arabicPeriod"/>
            </a:pPr>
            <a:r>
              <a:rPr lang="es-ES" dirty="0" smtClean="0"/>
              <a:t>Cooperativas culturales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s-ES" dirty="0" smtClean="0"/>
              <a:t>Cooperativismo de 2º grado</a:t>
            </a:r>
          </a:p>
          <a:p>
            <a:pPr marL="457200" lvl="1" indent="0" algn="just">
              <a:buNone/>
            </a:pPr>
            <a:endParaRPr lang="es-ES" dirty="0" smtClean="0"/>
          </a:p>
          <a:p>
            <a:pPr algn="just"/>
            <a:r>
              <a:rPr lang="es-ES" dirty="0" smtClean="0"/>
              <a:t> Cooperativismo de Trabajo /Sociedad laboral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s-ES" dirty="0" smtClean="0"/>
              <a:t>El desarrollo del trabajo asociado favorece el cooperativismo de consumo.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s-ES" dirty="0" smtClean="0"/>
              <a:t>Se adapta a la empresas familiares.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s-ES" dirty="0" smtClean="0"/>
              <a:t>Permite ir al RG. 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s-ES" dirty="0"/>
              <a:t>F</a:t>
            </a:r>
            <a:r>
              <a:rPr lang="es-ES" dirty="0" smtClean="0"/>
              <a:t>acilita paso de la economía informal a la formal.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s-ES" dirty="0" smtClean="0"/>
              <a:t>Distribuye de manera equitativa las rentas.</a:t>
            </a:r>
          </a:p>
          <a:p>
            <a:pPr marL="0" indent="0" algn="just">
              <a:buNone/>
            </a:pPr>
            <a:endParaRPr lang="es-ES" dirty="0" smtClean="0"/>
          </a:p>
          <a:p>
            <a:pPr lvl="1" algn="just"/>
            <a:endParaRPr lang="es-ES" dirty="0" smtClean="0"/>
          </a:p>
          <a:p>
            <a:pPr lvl="1" algn="just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4894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/>
          </a:bodyPr>
          <a:lstStyle/>
          <a:p>
            <a:pPr algn="ctr"/>
            <a:r>
              <a:rPr lang="es-ES" sz="3200" dirty="0" smtClean="0"/>
              <a:t>COOPERATIVAS vs SOCIEDADES LABORALES</a:t>
            </a:r>
            <a:br>
              <a:rPr lang="es-ES" sz="3200" dirty="0" smtClean="0"/>
            </a:br>
            <a:r>
              <a:rPr lang="es-ES" sz="3200" dirty="0" smtClean="0"/>
              <a:t>Dos maneras distintas de conseguir lo mismo con ingredientes muy parecidos</a:t>
            </a:r>
            <a:endParaRPr lang="es-ES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388843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728" y="2924944"/>
            <a:ext cx="3666366" cy="27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34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Trabajo Asociado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54205" y="5237983"/>
            <a:ext cx="3341732" cy="823912"/>
          </a:xfrm>
        </p:spPr>
        <p:txBody>
          <a:bodyPr/>
          <a:lstStyle/>
          <a:p>
            <a:pPr algn="ctr"/>
            <a:r>
              <a:rPr lang="es-ES" sz="3200" dirty="0" smtClean="0">
                <a:solidFill>
                  <a:srgbClr val="006600"/>
                </a:solidFill>
              </a:rPr>
              <a:t>17 Leyes o más</a:t>
            </a:r>
            <a:endParaRPr lang="es-ES" sz="3200" dirty="0">
              <a:solidFill>
                <a:srgbClr val="006600"/>
              </a:solidFill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251520" y="1124744"/>
            <a:ext cx="4245868" cy="426131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s-ES" sz="2600" b="1" u="sng" dirty="0" smtClean="0"/>
              <a:t>Cooperativa: </a:t>
            </a:r>
          </a:p>
          <a:p>
            <a:r>
              <a:rPr lang="es-ES" b="1" dirty="0" smtClean="0"/>
              <a:t>Sociedad de Personas </a:t>
            </a:r>
          </a:p>
          <a:p>
            <a:r>
              <a:rPr lang="es-ES" b="1" dirty="0" smtClean="0"/>
              <a:t>Leyes autonómicas / </a:t>
            </a:r>
            <a:r>
              <a:rPr lang="es-ES" b="1" dirty="0"/>
              <a:t>L</a:t>
            </a:r>
            <a:r>
              <a:rPr lang="es-ES" b="1" dirty="0" smtClean="0"/>
              <a:t>ey </a:t>
            </a:r>
            <a:r>
              <a:rPr lang="es-ES" b="1" dirty="0"/>
              <a:t>E</a:t>
            </a:r>
            <a:r>
              <a:rPr lang="es-ES" b="1" dirty="0" smtClean="0"/>
              <a:t>statal </a:t>
            </a:r>
          </a:p>
          <a:p>
            <a:pPr lvl="1"/>
            <a:r>
              <a:rPr lang="es-ES" sz="2200" b="1" i="1" dirty="0"/>
              <a:t>Ley del Principado de Asturias 4/2010, de 29 de junio, de Cooperativas</a:t>
            </a:r>
          </a:p>
          <a:p>
            <a:pPr lvl="1"/>
            <a:r>
              <a:rPr lang="es-ES" sz="2200" b="1" i="1" dirty="0"/>
              <a:t>Ley 27/1999, de 16 de julio, de Cooperativas</a:t>
            </a:r>
          </a:p>
          <a:p>
            <a:r>
              <a:rPr lang="es-ES" b="1" dirty="0" smtClean="0"/>
              <a:t>Registro de Cooperativas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3"/>
          </p:nvPr>
        </p:nvSpPr>
        <p:spPr>
          <a:xfrm>
            <a:off x="4784778" y="5229200"/>
            <a:ext cx="3887788" cy="823912"/>
          </a:xfrm>
        </p:spPr>
        <p:txBody>
          <a:bodyPr>
            <a:normAutofit/>
          </a:bodyPr>
          <a:lstStyle/>
          <a:p>
            <a:pPr algn="ctr"/>
            <a:r>
              <a:rPr lang="es-ES" sz="3200" dirty="0" smtClean="0">
                <a:solidFill>
                  <a:srgbClr val="006600"/>
                </a:solidFill>
              </a:rPr>
              <a:t>2 Leyes</a:t>
            </a:r>
            <a:endParaRPr lang="es-ES" sz="3200" dirty="0">
              <a:solidFill>
                <a:srgbClr val="006600"/>
              </a:solidFill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124744"/>
            <a:ext cx="4247455" cy="426131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s-ES" sz="2600" b="1" u="sng" dirty="0" smtClean="0"/>
              <a:t>Sociedad Laboral: </a:t>
            </a:r>
          </a:p>
          <a:p>
            <a:r>
              <a:rPr lang="es-ES" b="1" dirty="0"/>
              <a:t>Sociedad de </a:t>
            </a:r>
            <a:r>
              <a:rPr lang="es-ES" b="1" dirty="0" smtClean="0"/>
              <a:t>Capital</a:t>
            </a:r>
          </a:p>
          <a:p>
            <a:r>
              <a:rPr lang="es-ES" b="1" dirty="0" smtClean="0"/>
              <a:t>Leyes estatales:</a:t>
            </a:r>
          </a:p>
          <a:p>
            <a:pPr lvl="1"/>
            <a:r>
              <a:rPr lang="es-ES" sz="2200" b="1" i="1" dirty="0"/>
              <a:t>RDL 1/2010, de 2 de julio, de sociedades de capital</a:t>
            </a:r>
          </a:p>
          <a:p>
            <a:pPr lvl="1"/>
            <a:r>
              <a:rPr lang="es-ES" sz="2200" b="1" i="1" dirty="0"/>
              <a:t>Ley 44/2015, de 14 de octubre, de Sociedades Laborales y </a:t>
            </a:r>
            <a:r>
              <a:rPr lang="es-ES" sz="2200" b="1" i="1" dirty="0" smtClean="0"/>
              <a:t>Participadas</a:t>
            </a:r>
          </a:p>
          <a:p>
            <a:r>
              <a:rPr lang="es-ES" b="1" dirty="0" smtClean="0"/>
              <a:t>Registro </a:t>
            </a:r>
            <a:r>
              <a:rPr lang="es-ES" b="1" dirty="0"/>
              <a:t>de Sociedades laborales/ Registro Mercantil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580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Trabajo Asociado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11152" y="5220494"/>
            <a:ext cx="4087823" cy="823912"/>
          </a:xfrm>
        </p:spPr>
        <p:txBody>
          <a:bodyPr>
            <a:normAutofit/>
          </a:bodyPr>
          <a:lstStyle/>
          <a:p>
            <a:pPr algn="ctr"/>
            <a:r>
              <a:rPr lang="es-ES" sz="2600" dirty="0" smtClean="0">
                <a:solidFill>
                  <a:srgbClr val="006600"/>
                </a:solidFill>
              </a:rPr>
              <a:t>Sin representación sindical de los socios trabajadores</a:t>
            </a:r>
            <a:endParaRPr lang="es-ES" sz="2600" dirty="0">
              <a:solidFill>
                <a:srgbClr val="006600"/>
              </a:solidFill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581025" y="1368010"/>
            <a:ext cx="4040188" cy="39417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s-ES" sz="2600" b="1" u="sng" dirty="0" smtClean="0"/>
              <a:t>Cooperativa: </a:t>
            </a:r>
          </a:p>
          <a:p>
            <a:r>
              <a:rPr lang="es-ES" b="1" dirty="0" smtClean="0"/>
              <a:t>Los socios NO tienen relación laboral con la cooperativa </a:t>
            </a:r>
          </a:p>
          <a:p>
            <a:r>
              <a:rPr lang="es-ES" b="1" dirty="0" smtClean="0"/>
              <a:t>Escogen RG o RETA, pero RG sin FOGASA</a:t>
            </a:r>
          </a:p>
          <a:p>
            <a:r>
              <a:rPr lang="es-ES" b="1" dirty="0" smtClean="0"/>
              <a:t>No se aplican los convenios colectivos ni estatuto de los trabajadores</a:t>
            </a:r>
            <a:endParaRPr lang="es-ES" b="1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3"/>
          </p:nvPr>
        </p:nvSpPr>
        <p:spPr>
          <a:xfrm>
            <a:off x="4629150" y="5220494"/>
            <a:ext cx="4191322" cy="823912"/>
          </a:xfrm>
        </p:spPr>
        <p:txBody>
          <a:bodyPr>
            <a:normAutofit/>
          </a:bodyPr>
          <a:lstStyle/>
          <a:p>
            <a:pPr algn="ctr"/>
            <a:r>
              <a:rPr lang="es-ES" sz="2600" dirty="0" smtClean="0">
                <a:solidFill>
                  <a:srgbClr val="006600"/>
                </a:solidFill>
              </a:rPr>
              <a:t>Con representación sindical de los socios trabajadores</a:t>
            </a:r>
            <a:endParaRPr lang="es-ES" sz="2600" dirty="0">
              <a:solidFill>
                <a:srgbClr val="006600"/>
              </a:solidFill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70426" y="1368010"/>
            <a:ext cx="4041775" cy="4144946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s-ES" sz="2600" b="1" u="sng" dirty="0" smtClean="0"/>
              <a:t>Sociedad Laboral: </a:t>
            </a:r>
          </a:p>
          <a:p>
            <a:r>
              <a:rPr lang="es-ES" b="1" dirty="0" smtClean="0"/>
              <a:t>Los socios tienen relación  laboral con la sociedad aunque vayan al RETA</a:t>
            </a:r>
          </a:p>
          <a:p>
            <a:r>
              <a:rPr lang="es-ES" b="1" dirty="0" smtClean="0"/>
              <a:t>El RG es el régimen habitual </a:t>
            </a:r>
          </a:p>
          <a:p>
            <a:r>
              <a:rPr lang="es-ES" b="1" dirty="0" smtClean="0"/>
              <a:t>Se aplican los convenios colectivos y el estatuto de los trabajadores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38919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Trabajo Asociado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41790" y="4797152"/>
            <a:ext cx="4081152" cy="1040537"/>
          </a:xfrm>
        </p:spPr>
        <p:txBody>
          <a:bodyPr>
            <a:noAutofit/>
          </a:bodyPr>
          <a:lstStyle/>
          <a:p>
            <a:pPr algn="ctr"/>
            <a:r>
              <a:rPr lang="es-ES" sz="2600" dirty="0">
                <a:solidFill>
                  <a:srgbClr val="006600"/>
                </a:solidFill>
              </a:rPr>
              <a:t>Recompra cuasi-obligatoria sin especulación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395537" y="1412776"/>
            <a:ext cx="4127406" cy="3168352"/>
          </a:xfrm>
        </p:spPr>
        <p:txBody>
          <a:bodyPr/>
          <a:lstStyle/>
          <a:p>
            <a:pPr marL="0" indent="0">
              <a:buNone/>
            </a:pPr>
            <a:r>
              <a:rPr lang="es-ES" sz="2600" u="sng" dirty="0" smtClean="0"/>
              <a:t>Cooperativa: </a:t>
            </a:r>
          </a:p>
          <a:p>
            <a:r>
              <a:rPr lang="es-ES" dirty="0" smtClean="0"/>
              <a:t>El capital  se compone de:</a:t>
            </a:r>
          </a:p>
          <a:p>
            <a:pPr marL="457200" lvl="1" indent="0">
              <a:buNone/>
            </a:pPr>
            <a:r>
              <a:rPr lang="es-ES" sz="2400" dirty="0" smtClean="0"/>
              <a:t>aportaciones obligatorias</a:t>
            </a:r>
          </a:p>
          <a:p>
            <a:pPr marL="457200" lvl="1" indent="0">
              <a:buNone/>
            </a:pPr>
            <a:r>
              <a:rPr lang="es-ES" sz="2400" dirty="0" smtClean="0"/>
              <a:t>+ aportaciones voluntarias</a:t>
            </a:r>
          </a:p>
          <a:p>
            <a:pPr marL="457200" lvl="1" indent="0">
              <a:buNone/>
            </a:pPr>
            <a:r>
              <a:rPr lang="es-ES" sz="2400" dirty="0" smtClean="0"/>
              <a:t>+ cuota de ingreso</a:t>
            </a:r>
            <a:endParaRPr lang="es-ES" sz="24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3"/>
          </p:nvPr>
        </p:nvSpPr>
        <p:spPr>
          <a:xfrm>
            <a:off x="4784778" y="4725144"/>
            <a:ext cx="4050784" cy="891399"/>
          </a:xfrm>
        </p:spPr>
        <p:txBody>
          <a:bodyPr>
            <a:normAutofit/>
          </a:bodyPr>
          <a:lstStyle/>
          <a:p>
            <a:pPr algn="ctr"/>
            <a:r>
              <a:rPr lang="es-ES" sz="2600" dirty="0">
                <a:solidFill>
                  <a:srgbClr val="006600"/>
                </a:solidFill>
              </a:rPr>
              <a:t>Recompra?? Especulación??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735358" y="1408093"/>
            <a:ext cx="3887788" cy="3389059"/>
          </a:xfrm>
        </p:spPr>
        <p:txBody>
          <a:bodyPr/>
          <a:lstStyle/>
          <a:p>
            <a:pPr marL="0" indent="0">
              <a:buNone/>
            </a:pPr>
            <a:r>
              <a:rPr lang="es-ES" sz="2600" u="sng" dirty="0"/>
              <a:t>Sociedad Laboral: </a:t>
            </a:r>
          </a:p>
          <a:p>
            <a:r>
              <a:rPr lang="es-ES" dirty="0" smtClean="0"/>
              <a:t>El capital se compone de:</a:t>
            </a:r>
          </a:p>
          <a:p>
            <a:pPr marL="457200" lvl="1" indent="0">
              <a:buNone/>
            </a:pPr>
            <a:r>
              <a:rPr lang="es-ES" sz="2400" dirty="0" smtClean="0"/>
              <a:t>acciones (SAL) </a:t>
            </a:r>
          </a:p>
          <a:p>
            <a:pPr marL="457200" lvl="1" indent="0">
              <a:buNone/>
            </a:pPr>
            <a:r>
              <a:rPr lang="es-ES" sz="2400" dirty="0" smtClean="0"/>
              <a:t>o </a:t>
            </a:r>
          </a:p>
          <a:p>
            <a:pPr marL="457200" lvl="1" indent="0">
              <a:buNone/>
            </a:pPr>
            <a:r>
              <a:rPr lang="es-ES" sz="2400" dirty="0" smtClean="0"/>
              <a:t>participaciones (SLL)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0406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Trabajo Asociado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54204" y="5165975"/>
            <a:ext cx="3868737" cy="823912"/>
          </a:xfrm>
        </p:spPr>
        <p:txBody>
          <a:bodyPr>
            <a:normAutofit/>
          </a:bodyPr>
          <a:lstStyle/>
          <a:p>
            <a:pPr algn="ctr"/>
            <a:r>
              <a:rPr lang="es-ES" sz="2600" dirty="0">
                <a:solidFill>
                  <a:srgbClr val="006600"/>
                </a:solidFill>
              </a:rPr>
              <a:t>Menor imposición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467545" y="1052736"/>
            <a:ext cx="4055398" cy="3960440"/>
          </a:xfrm>
        </p:spPr>
        <p:txBody>
          <a:bodyPr/>
          <a:lstStyle/>
          <a:p>
            <a:pPr marL="0" indent="0">
              <a:buNone/>
            </a:pPr>
            <a:r>
              <a:rPr lang="es-ES" sz="2600" u="sng" dirty="0" smtClean="0"/>
              <a:t>Cooperativa:</a:t>
            </a:r>
          </a:p>
          <a:p>
            <a:r>
              <a:rPr lang="es-ES" dirty="0" smtClean="0"/>
              <a:t>Fiscalidad especial: Ley 20/1990</a:t>
            </a:r>
          </a:p>
          <a:p>
            <a:pPr lvl="1"/>
            <a:r>
              <a:rPr lang="es-ES" sz="2400" dirty="0" smtClean="0"/>
              <a:t>Cooperativas Protegidas </a:t>
            </a:r>
          </a:p>
          <a:p>
            <a:pPr lvl="1"/>
            <a:r>
              <a:rPr lang="es-ES" sz="2400" dirty="0" smtClean="0"/>
              <a:t>Cooperativas Especialmente protegidas. </a:t>
            </a:r>
          </a:p>
          <a:p>
            <a:pPr lvl="1"/>
            <a:r>
              <a:rPr lang="es-ES" sz="2400" dirty="0" smtClean="0"/>
              <a:t>Fondos </a:t>
            </a:r>
            <a:r>
              <a:rPr lang="es-ES" sz="2400" dirty="0" err="1" smtClean="0"/>
              <a:t>irrepartibles</a:t>
            </a:r>
            <a:endParaRPr lang="es-ES" sz="24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3"/>
          </p:nvPr>
        </p:nvSpPr>
        <p:spPr>
          <a:xfrm>
            <a:off x="4784778" y="5157192"/>
            <a:ext cx="4107702" cy="823912"/>
          </a:xfrm>
        </p:spPr>
        <p:txBody>
          <a:bodyPr>
            <a:normAutofit/>
          </a:bodyPr>
          <a:lstStyle/>
          <a:p>
            <a:pPr algn="ctr"/>
            <a:r>
              <a:rPr lang="es-ES" sz="2600" dirty="0">
                <a:solidFill>
                  <a:srgbClr val="006600"/>
                </a:solidFill>
              </a:rPr>
              <a:t>No hay fondos </a:t>
            </a:r>
            <a:r>
              <a:rPr lang="es-ES" sz="2600" dirty="0" err="1">
                <a:solidFill>
                  <a:srgbClr val="006600"/>
                </a:solidFill>
              </a:rPr>
              <a:t>irrepartibles</a:t>
            </a:r>
            <a:endParaRPr lang="es-ES" sz="2600" dirty="0">
              <a:solidFill>
                <a:srgbClr val="006600"/>
              </a:solidFill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735358" y="1048053"/>
            <a:ext cx="3887788" cy="3893115"/>
          </a:xfrm>
        </p:spPr>
        <p:txBody>
          <a:bodyPr/>
          <a:lstStyle/>
          <a:p>
            <a:pPr marL="0" indent="0">
              <a:buNone/>
            </a:pPr>
            <a:r>
              <a:rPr lang="es-ES" sz="2600" u="sng" dirty="0" smtClean="0"/>
              <a:t>Sociedad Laboral: </a:t>
            </a:r>
          </a:p>
          <a:p>
            <a:r>
              <a:rPr lang="es-ES" dirty="0"/>
              <a:t>F</a:t>
            </a:r>
            <a:r>
              <a:rPr lang="es-ES" dirty="0" smtClean="0"/>
              <a:t>iscalidad similar al resto de empresas de capital.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048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28650" y="293117"/>
            <a:ext cx="7886700" cy="687611"/>
          </a:xfrm>
        </p:spPr>
        <p:txBody>
          <a:bodyPr>
            <a:normAutofit/>
          </a:bodyPr>
          <a:lstStyle/>
          <a:p>
            <a:pPr algn="ctr"/>
            <a:r>
              <a:rPr lang="es-ES" dirty="0" smtClean="0"/>
              <a:t>¿ Y como escoger entre ambas figuras societarias?</a:t>
            </a:r>
            <a:endParaRPr lang="es-ES" dirty="0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r>
              <a:rPr lang="es-ES" dirty="0" smtClean="0"/>
              <a:t>Regla 1: </a:t>
            </a:r>
            <a:r>
              <a:rPr lang="es-ES" dirty="0" smtClean="0">
                <a:solidFill>
                  <a:srgbClr val="006600"/>
                </a:solidFill>
              </a:rPr>
              <a:t>Hay que escoger siempre la mejor fórmula societaria para los emprendedores, no para el prescriptor. </a:t>
            </a:r>
          </a:p>
          <a:p>
            <a:endParaRPr lang="es-ES" dirty="0"/>
          </a:p>
          <a:p>
            <a:r>
              <a:rPr lang="es-ES" dirty="0" smtClean="0"/>
              <a:t>Regla 2: </a:t>
            </a:r>
            <a:r>
              <a:rPr lang="es-ES" dirty="0" smtClean="0">
                <a:solidFill>
                  <a:srgbClr val="006600"/>
                </a:solidFill>
              </a:rPr>
              <a:t>Si los emprendedores vienen con una idea </a:t>
            </a:r>
            <a:r>
              <a:rPr lang="es-ES" dirty="0" err="1" smtClean="0">
                <a:solidFill>
                  <a:srgbClr val="006600"/>
                </a:solidFill>
              </a:rPr>
              <a:t>prederterminada</a:t>
            </a:r>
            <a:r>
              <a:rPr lang="es-ES" dirty="0" smtClean="0">
                <a:solidFill>
                  <a:srgbClr val="006600"/>
                </a:solidFill>
              </a:rPr>
              <a:t>, se les explica los pros y contras de su opción, y se les hace ver que esa puede ser o no la elección correcta.</a:t>
            </a:r>
            <a:endParaRPr lang="es-ES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2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28650" y="293117"/>
            <a:ext cx="7886700" cy="687611"/>
          </a:xfrm>
        </p:spPr>
        <p:txBody>
          <a:bodyPr/>
          <a:lstStyle/>
          <a:p>
            <a:pPr algn="ctr"/>
            <a:r>
              <a:rPr lang="es-ES" sz="2900" dirty="0"/>
              <a:t>Preguntas que debemos hacer</a:t>
            </a: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628650" y="1329109"/>
            <a:ext cx="7975798" cy="5124227"/>
          </a:xfrm>
        </p:spPr>
        <p:txBody>
          <a:bodyPr>
            <a:normAutofit/>
          </a:bodyPr>
          <a:lstStyle/>
          <a:p>
            <a:pPr marL="0" lvl="0" indent="0">
              <a:buClr>
                <a:srgbClr val="2DA2BF"/>
              </a:buClr>
              <a:buNone/>
            </a:pPr>
            <a:r>
              <a:rPr lang="es-ES" dirty="0">
                <a:solidFill>
                  <a:prstClr val="black"/>
                </a:solidFill>
              </a:rPr>
              <a:t>¿ El proyecto va a tener una parte importante de inmovilizado fijo (ej. </a:t>
            </a:r>
            <a:r>
              <a:rPr lang="es-ES" dirty="0" smtClean="0">
                <a:solidFill>
                  <a:prstClr val="black"/>
                </a:solidFill>
              </a:rPr>
              <a:t>nave</a:t>
            </a:r>
            <a:r>
              <a:rPr lang="es-ES" dirty="0">
                <a:solidFill>
                  <a:prstClr val="black"/>
                </a:solidFill>
              </a:rPr>
              <a:t>, </a:t>
            </a:r>
            <a:r>
              <a:rPr lang="es-ES" dirty="0" smtClean="0">
                <a:solidFill>
                  <a:prstClr val="black"/>
                </a:solidFill>
              </a:rPr>
              <a:t>maquinaria)?</a:t>
            </a:r>
          </a:p>
          <a:p>
            <a:pPr marL="0" lvl="0" indent="0">
              <a:buClr>
                <a:srgbClr val="2DA2BF"/>
              </a:buClr>
              <a:buNone/>
            </a:pPr>
            <a:r>
              <a:rPr lang="es-ES" dirty="0" smtClean="0">
                <a:solidFill>
                  <a:prstClr val="black"/>
                </a:solidFill>
              </a:rPr>
              <a:t>¿Qué edades tienen los emprendedores?</a:t>
            </a:r>
          </a:p>
          <a:p>
            <a:pPr marL="0" lvl="0" indent="0">
              <a:buClr>
                <a:srgbClr val="2DA2BF"/>
              </a:buClr>
              <a:buNone/>
            </a:pPr>
            <a:r>
              <a:rPr lang="es-ES" dirty="0" smtClean="0">
                <a:solidFill>
                  <a:prstClr val="black"/>
                </a:solidFill>
              </a:rPr>
              <a:t>¿Qué se quieren llevar los emprendedores cuando se jubilen?</a:t>
            </a:r>
          </a:p>
          <a:p>
            <a:pPr marL="0" lvl="0" indent="0">
              <a:buClr>
                <a:srgbClr val="2DA2BF"/>
              </a:buClr>
              <a:buNone/>
            </a:pPr>
            <a:r>
              <a:rPr lang="es-ES" dirty="0" smtClean="0">
                <a:solidFill>
                  <a:prstClr val="black"/>
                </a:solidFill>
              </a:rPr>
              <a:t>¿El proyecto es escalable? </a:t>
            </a:r>
          </a:p>
          <a:p>
            <a:pPr marL="0" lvl="0" indent="0">
              <a:buClr>
                <a:srgbClr val="2DA2BF"/>
              </a:buClr>
              <a:buNone/>
            </a:pPr>
            <a:r>
              <a:rPr lang="es-ES" dirty="0" smtClean="0">
                <a:solidFill>
                  <a:prstClr val="black"/>
                </a:solidFill>
              </a:rPr>
              <a:t>¿Existe una diferenciación notable en las funciones de los socios trabajadores que den lugar a una necesaria diferencia salarial entre ellos?</a:t>
            </a:r>
          </a:p>
          <a:p>
            <a:pPr marL="0" lvl="0" indent="0">
              <a:buClr>
                <a:srgbClr val="2DA2BF"/>
              </a:buClr>
              <a:buNone/>
            </a:pPr>
            <a:r>
              <a:rPr lang="es-ES" dirty="0" smtClean="0">
                <a:solidFill>
                  <a:prstClr val="black"/>
                </a:solidFill>
              </a:rPr>
              <a:t>¿Es previsible que se incorporen nuevos socios?</a:t>
            </a:r>
          </a:p>
          <a:p>
            <a:pPr lvl="0">
              <a:buClr>
                <a:srgbClr val="2DA2BF"/>
              </a:buClr>
            </a:pPr>
            <a:endParaRPr lang="es-ES" dirty="0" smtClean="0">
              <a:solidFill>
                <a:prstClr val="black"/>
              </a:solidFill>
            </a:endParaRPr>
          </a:p>
          <a:p>
            <a:pPr lvl="0">
              <a:buClr>
                <a:srgbClr val="2DA2BF"/>
              </a:buClr>
            </a:pPr>
            <a:endParaRPr lang="es-ES" dirty="0" smtClean="0">
              <a:solidFill>
                <a:prstClr val="black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004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628650" y="1484784"/>
            <a:ext cx="7886700" cy="4692179"/>
          </a:xfrm>
        </p:spPr>
        <p:txBody>
          <a:bodyPr>
            <a:normAutofit/>
          </a:bodyPr>
          <a:lstStyle/>
          <a:p>
            <a:pPr lvl="0"/>
            <a:r>
              <a:rPr lang="es-ES" dirty="0">
                <a:solidFill>
                  <a:srgbClr val="006600"/>
                </a:solidFill>
              </a:rPr>
              <a:t>Si el proyecto es intensivo en </a:t>
            </a:r>
            <a:r>
              <a:rPr lang="es-ES" dirty="0" smtClean="0">
                <a:solidFill>
                  <a:srgbClr val="006600"/>
                </a:solidFill>
              </a:rPr>
              <a:t>capital es más adecuada la Sociedad Laboral</a:t>
            </a:r>
          </a:p>
          <a:p>
            <a:pPr lvl="0"/>
            <a:r>
              <a:rPr lang="es-ES" dirty="0" smtClean="0">
                <a:solidFill>
                  <a:srgbClr val="006600"/>
                </a:solidFill>
              </a:rPr>
              <a:t>Si el proyecto es intensivo </a:t>
            </a:r>
            <a:r>
              <a:rPr lang="es-ES" dirty="0">
                <a:solidFill>
                  <a:srgbClr val="006600"/>
                </a:solidFill>
              </a:rPr>
              <a:t>en </a:t>
            </a:r>
            <a:r>
              <a:rPr lang="es-ES" dirty="0" smtClean="0">
                <a:solidFill>
                  <a:srgbClr val="006600"/>
                </a:solidFill>
              </a:rPr>
              <a:t>personas es más adecuada la Cooperativa.</a:t>
            </a:r>
            <a:endParaRPr lang="es-ES" dirty="0">
              <a:solidFill>
                <a:srgbClr val="006600"/>
              </a:solidFill>
            </a:endParaRPr>
          </a:p>
          <a:p>
            <a:r>
              <a:rPr lang="es-ES" dirty="0" smtClean="0">
                <a:solidFill>
                  <a:srgbClr val="006600"/>
                </a:solidFill>
              </a:rPr>
              <a:t>Si existe una diferencia notable de funciones y, por tanto, una diferencia salarial significativa, es más adecuada la Sociedad Laboral</a:t>
            </a:r>
          </a:p>
          <a:p>
            <a:r>
              <a:rPr lang="es-ES" dirty="0" smtClean="0">
                <a:solidFill>
                  <a:srgbClr val="006600"/>
                </a:solidFill>
              </a:rPr>
              <a:t>Si todos los emprendedores hacen más o menos el mismo trabajo, entonces es preferible la Cooperativa.</a:t>
            </a:r>
          </a:p>
          <a:p>
            <a:r>
              <a:rPr lang="es-ES" dirty="0" smtClean="0">
                <a:solidFill>
                  <a:srgbClr val="006600"/>
                </a:solidFill>
              </a:rPr>
              <a:t>Para proyectos escalables es más adecuada la Sociedad Laboral</a:t>
            </a:r>
          </a:p>
          <a:p>
            <a:endParaRPr lang="es-ES" dirty="0" smtClean="0">
              <a:solidFill>
                <a:srgbClr val="006600"/>
              </a:solidFill>
            </a:endParaRPr>
          </a:p>
          <a:p>
            <a:endParaRPr lang="es-ES" dirty="0" smtClean="0">
              <a:solidFill>
                <a:srgbClr val="006600"/>
              </a:solidFill>
            </a:endParaRPr>
          </a:p>
          <a:p>
            <a:endParaRPr lang="es-ES" dirty="0" smtClean="0">
              <a:solidFill>
                <a:srgbClr val="006600"/>
              </a:solidFill>
            </a:endParaRPr>
          </a:p>
          <a:p>
            <a:endParaRPr lang="es-ES" dirty="0" smtClean="0"/>
          </a:p>
        </p:txBody>
      </p:sp>
      <p:sp>
        <p:nvSpPr>
          <p:cNvPr id="7" name="2 Título"/>
          <p:cNvSpPr txBox="1">
            <a:spLocks/>
          </p:cNvSpPr>
          <p:nvPr/>
        </p:nvSpPr>
        <p:spPr>
          <a:xfrm>
            <a:off x="781050" y="341040"/>
            <a:ext cx="78867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ES" sz="2900" dirty="0" smtClean="0"/>
              <a:t>Algunos ejemplos orientativos</a:t>
            </a:r>
            <a:endParaRPr lang="es-ES" sz="2900" dirty="0"/>
          </a:p>
        </p:txBody>
      </p:sp>
    </p:spTree>
    <p:extLst>
      <p:ext uri="{BB962C8B-B14F-4D97-AF65-F5344CB8AC3E}">
        <p14:creationId xmlns:p14="http://schemas.microsoft.com/office/powerpoint/2010/main" val="392485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1296144"/>
          </a:xfrm>
        </p:spPr>
        <p:txBody>
          <a:bodyPr/>
          <a:lstStyle/>
          <a:p>
            <a:pPr algn="ctr"/>
            <a:r>
              <a:rPr lang="es-ES" sz="2900" dirty="0"/>
              <a:t>Ayudas específicas para el emprendimiento en Economía </a:t>
            </a:r>
            <a:r>
              <a:rPr lang="es-ES" sz="2900" dirty="0" smtClean="0"/>
              <a:t>Social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628800"/>
            <a:ext cx="7886700" cy="45481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s-ES" dirty="0" smtClean="0"/>
              <a:t>Pago único de la prestación por desempleo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 smtClean="0"/>
              <a:t>Bonificación de cuotas a los perceptores de la prestación por desempleo en su modalidad de pago único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 smtClean="0"/>
              <a:t>Subvenciones por incorporación de desempleados como socios trabajadores de Cooperativas o Sociedades Laborales</a:t>
            </a:r>
          </a:p>
          <a:p>
            <a:pPr marL="0" indent="0">
              <a:buNone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102785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¿Qué es la economía social?</a:t>
            </a:r>
            <a:endParaRPr lang="es-ES" dirty="0"/>
          </a:p>
        </p:txBody>
      </p:sp>
      <p:pic>
        <p:nvPicPr>
          <p:cNvPr id="4" name="videoplayback (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1397000"/>
            <a:ext cx="7886700" cy="4437063"/>
          </a:xfrm>
        </p:spPr>
      </p:pic>
    </p:spTree>
    <p:extLst>
      <p:ext uri="{BB962C8B-B14F-4D97-AF65-F5344CB8AC3E}">
        <p14:creationId xmlns:p14="http://schemas.microsoft.com/office/powerpoint/2010/main" val="327031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dirty="0" smtClean="0"/>
              <a:t>Pago único de la prestación por desempleo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124744"/>
            <a:ext cx="7886700" cy="5052219"/>
          </a:xfrm>
        </p:spPr>
        <p:txBody>
          <a:bodyPr>
            <a:normAutofit lnSpcReduction="10000"/>
          </a:bodyPr>
          <a:lstStyle/>
          <a:p>
            <a:r>
              <a:rPr lang="es-ES" u="sng" dirty="0" smtClean="0"/>
              <a:t>Requisitos generales:</a:t>
            </a:r>
          </a:p>
          <a:p>
            <a:pPr lvl="1"/>
            <a:r>
              <a:rPr lang="es-ES" sz="2200" dirty="0" smtClean="0"/>
              <a:t>Estar desempleado</a:t>
            </a:r>
          </a:p>
          <a:p>
            <a:pPr lvl="1"/>
            <a:r>
              <a:rPr lang="es-ES" sz="2200" dirty="0" smtClean="0"/>
              <a:t>Ser perceptor de prestación contributiva por cese de relación laboral</a:t>
            </a:r>
          </a:p>
          <a:p>
            <a:pPr lvl="1"/>
            <a:r>
              <a:rPr lang="es-ES" sz="2200" dirty="0" smtClean="0"/>
              <a:t>Tener al menos tres meses de prestación pendientes de percibir</a:t>
            </a:r>
          </a:p>
          <a:p>
            <a:pPr lvl="1"/>
            <a:r>
              <a:rPr lang="es-ES" sz="2200" dirty="0" smtClean="0"/>
              <a:t>No haber tenido el reconocimiento de pago único en los 4 años anteriores</a:t>
            </a:r>
          </a:p>
          <a:p>
            <a:pPr lvl="1"/>
            <a:r>
              <a:rPr lang="es-ES" sz="2200" dirty="0" smtClean="0"/>
              <a:t>Que la actividad a desarrollar sea.</a:t>
            </a:r>
          </a:p>
          <a:p>
            <a:pPr lvl="2"/>
            <a:r>
              <a:rPr lang="es-ES" sz="2200" dirty="0" smtClean="0"/>
              <a:t>Constitución de una Sociedad Laboral o una Cooperativa como socio trabajador</a:t>
            </a:r>
          </a:p>
          <a:p>
            <a:pPr lvl="2"/>
            <a:r>
              <a:rPr lang="es-ES" sz="2200" dirty="0" smtClean="0"/>
              <a:t>Incorporación a un Sociedad Laboral o a una Cooperativa como socio trabajador</a:t>
            </a:r>
          </a:p>
          <a:p>
            <a:pPr lvl="1"/>
            <a:r>
              <a:rPr lang="es-ES" sz="2200" dirty="0" smtClean="0"/>
              <a:t>Iniciar la actividad en el plazo máximo de un mes desde la resolución de concesión</a:t>
            </a:r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1337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35683"/>
          </a:xfrm>
        </p:spPr>
        <p:txBody>
          <a:bodyPr/>
          <a:lstStyle/>
          <a:p>
            <a:r>
              <a:rPr lang="es-ES" dirty="0" smtClean="0"/>
              <a:t>2. Bonificación de cuotas a los perceptores de la prestación por desempleo en su modalidad de pago único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700808"/>
            <a:ext cx="7886700" cy="4476155"/>
          </a:xfrm>
        </p:spPr>
        <p:txBody>
          <a:bodyPr/>
          <a:lstStyle/>
          <a:p>
            <a:r>
              <a:rPr lang="es-ES" u="sng" dirty="0" smtClean="0"/>
              <a:t>Requisitos generales:</a:t>
            </a:r>
          </a:p>
          <a:p>
            <a:pPr lvl="1"/>
            <a:r>
              <a:rPr lang="es-ES" sz="2200" dirty="0" smtClean="0"/>
              <a:t>Tener reconocido el derecho a obtener la totalidad de la prestación por desempleo en su modalidad de pago único</a:t>
            </a:r>
          </a:p>
          <a:p>
            <a:pPr lvl="1"/>
            <a:endParaRPr lang="es-ES" dirty="0"/>
          </a:p>
          <a:p>
            <a:r>
              <a:rPr lang="es-ES" u="sng" dirty="0" smtClean="0"/>
              <a:t>Cuantía:</a:t>
            </a:r>
          </a:p>
          <a:p>
            <a:pPr lvl="1"/>
            <a:r>
              <a:rPr lang="es-ES" sz="2200" dirty="0" smtClean="0"/>
              <a:t>Las personas que se acojan al RETA se beneficiarán de una subvención equivalente al 50 por 100 de la cuota calculada sobre la base mínima de cotización</a:t>
            </a:r>
          </a:p>
          <a:p>
            <a:pPr lvl="1"/>
            <a:r>
              <a:rPr lang="es-ES" sz="2200" dirty="0" smtClean="0"/>
              <a:t>Las personas que se acojan a RG se beneficiarán de una subvención equivalente al 100 por 100 de su aportación a las cotizaciones a dicho régimen.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0138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35683"/>
          </a:xfrm>
        </p:spPr>
        <p:txBody>
          <a:bodyPr/>
          <a:lstStyle/>
          <a:p>
            <a:r>
              <a:rPr lang="es-ES" dirty="0" smtClean="0"/>
              <a:t>3. Subvención por incorporación de desempleados como socios trabajadores de Cooperativas o Sociedades Laborales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700808"/>
            <a:ext cx="7759774" cy="4476155"/>
          </a:xfrm>
        </p:spPr>
        <p:txBody>
          <a:bodyPr/>
          <a:lstStyle/>
          <a:p>
            <a:r>
              <a:rPr lang="es-ES" u="sng" dirty="0" smtClean="0"/>
              <a:t>Requisitos generales:</a:t>
            </a:r>
          </a:p>
          <a:p>
            <a:pPr lvl="1"/>
            <a:r>
              <a:rPr lang="es-ES" sz="2200" dirty="0" smtClean="0"/>
              <a:t>Ser Cooperativa o Sociedad Laboral legalmente constituida</a:t>
            </a:r>
          </a:p>
          <a:p>
            <a:pPr lvl="1"/>
            <a:r>
              <a:rPr lang="es-ES" sz="2200" dirty="0" smtClean="0"/>
              <a:t>Encontrarse al corriente de las obligaciones tributarias</a:t>
            </a:r>
          </a:p>
          <a:p>
            <a:pPr lvl="1"/>
            <a:r>
              <a:rPr lang="es-ES" sz="2200" dirty="0" smtClean="0"/>
              <a:t>Los incorporados han de estar inscritos previamente como demandantes de empleo</a:t>
            </a:r>
          </a:p>
          <a:p>
            <a:pPr lvl="1"/>
            <a:r>
              <a:rPr lang="es-ES" sz="2200" dirty="0" smtClean="0"/>
              <a:t>Los incorporados no pueden haber sido socios trabajadores en la misma empresa ni haber ejercido la misma actividad bajo cualquier otra forma jurídica en los dos años anteriores</a:t>
            </a:r>
          </a:p>
          <a:p>
            <a:pPr lvl="1"/>
            <a:r>
              <a:rPr lang="es-ES" sz="2200" dirty="0" smtClean="0"/>
              <a:t>Mantenimiento del socio 3 años y de la empresa 5 años</a:t>
            </a:r>
          </a:p>
        </p:txBody>
      </p:sp>
    </p:spTree>
    <p:extLst>
      <p:ext uri="{BB962C8B-B14F-4D97-AF65-F5344CB8AC3E}">
        <p14:creationId xmlns:p14="http://schemas.microsoft.com/office/powerpoint/2010/main" val="696473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35683"/>
          </a:xfrm>
        </p:spPr>
        <p:txBody>
          <a:bodyPr/>
          <a:lstStyle/>
          <a:p>
            <a:r>
              <a:rPr lang="es-ES" dirty="0" smtClean="0"/>
              <a:t>3. Subvención por incorporación de desempleados </a:t>
            </a:r>
            <a:r>
              <a:rPr lang="es-ES" dirty="0" err="1" smtClean="0"/>
              <a:t>com</a:t>
            </a:r>
            <a:r>
              <a:rPr lang="es-ES" dirty="0" smtClean="0"/>
              <a:t> </a:t>
            </a:r>
            <a:r>
              <a:rPr lang="es-ES" dirty="0" err="1" smtClean="0"/>
              <a:t>osocios</a:t>
            </a:r>
            <a:r>
              <a:rPr lang="es-ES" dirty="0" smtClean="0"/>
              <a:t> trabajadores de Cooperativas o Sociedades Laborales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700808"/>
            <a:ext cx="7687766" cy="4476155"/>
          </a:xfrm>
        </p:spPr>
        <p:txBody>
          <a:bodyPr/>
          <a:lstStyle/>
          <a:p>
            <a:r>
              <a:rPr lang="es-ES" u="sng" dirty="0" smtClean="0"/>
              <a:t>Cuantía:</a:t>
            </a:r>
          </a:p>
          <a:p>
            <a:pPr lvl="1"/>
            <a:r>
              <a:rPr lang="es-ES" sz="2200" dirty="0" smtClean="0"/>
              <a:t>En general: 5.500,00 euros</a:t>
            </a:r>
          </a:p>
          <a:p>
            <a:pPr lvl="1"/>
            <a:r>
              <a:rPr lang="es-ES" sz="2200" dirty="0" smtClean="0"/>
              <a:t>En caso de incorporación de mujeres desempleadas: 7.000,00 euros; se incrementa en 625,00 euros por cada hijo/a menor de 3 años</a:t>
            </a:r>
          </a:p>
          <a:p>
            <a:pPr lvl="1"/>
            <a:r>
              <a:rPr lang="es-ES" sz="2200" dirty="0" smtClean="0"/>
              <a:t>En caso de desempleados en situación de exclusión social: 8.000,00 euros</a:t>
            </a:r>
          </a:p>
          <a:p>
            <a:pPr lvl="1"/>
            <a:r>
              <a:rPr lang="es-ES" sz="2200" dirty="0" smtClean="0"/>
              <a:t>En caso de personas con discapacidad igual o superior al 33 por 100: 10.000,00 euros</a:t>
            </a:r>
          </a:p>
        </p:txBody>
      </p:sp>
    </p:spTree>
    <p:extLst>
      <p:ext uri="{BB962C8B-B14F-4D97-AF65-F5344CB8AC3E}">
        <p14:creationId xmlns:p14="http://schemas.microsoft.com/office/powerpoint/2010/main" val="1492930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2900" dirty="0" smtClean="0"/>
              <a:t>Resumen</a:t>
            </a:r>
            <a:endParaRPr lang="es-ES" sz="2900" dirty="0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La mayoría de los proyectos son cooperativas o laborales en función del prescriptor.</a:t>
            </a:r>
          </a:p>
          <a:p>
            <a:r>
              <a:rPr lang="es-ES" dirty="0" smtClean="0">
                <a:solidFill>
                  <a:srgbClr val="006600"/>
                </a:solidFill>
              </a:rPr>
              <a:t>La mayoría de los socios trabajadores de las sociedades laborales creen que están o actúan como en una cooperativa, pues de hecho tienen los mismos % de acciones o participaciones.</a:t>
            </a:r>
          </a:p>
          <a:p>
            <a:r>
              <a:rPr lang="es-ES" dirty="0" smtClean="0"/>
              <a:t>En la mayoría de las sociedades laborales y cooperativas las retribuciones de los socios trabajadores son iguales o similares.</a:t>
            </a:r>
          </a:p>
          <a:p>
            <a:r>
              <a:rPr lang="es-ES" dirty="0" smtClean="0">
                <a:solidFill>
                  <a:srgbClr val="006600"/>
                </a:solidFill>
              </a:rPr>
              <a:t>Existen ayudas específicas para empresas de economía social: posibilidad de capitalización de la prestación por desempleo, bonificaciones en cuotas a la seguridad social y ayudas directas por incorporación de socios trabajadores.</a:t>
            </a:r>
            <a:endParaRPr lang="es-ES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smtClean="0"/>
              <a:t>LA ECONOMIA SOCIAL EN ASTURIAS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556792"/>
            <a:ext cx="7886700" cy="4620171"/>
          </a:xfrm>
        </p:spPr>
        <p:txBody>
          <a:bodyPr/>
          <a:lstStyle/>
          <a:p>
            <a:r>
              <a:rPr lang="es-ES" dirty="0" smtClean="0"/>
              <a:t>200 COOPERATIVAS</a:t>
            </a:r>
          </a:p>
          <a:p>
            <a:r>
              <a:rPr lang="es-ES" dirty="0" smtClean="0"/>
              <a:t>380 SOCIEDADES LABORALES</a:t>
            </a:r>
          </a:p>
          <a:p>
            <a:r>
              <a:rPr lang="es-ES" dirty="0" smtClean="0"/>
              <a:t>100 CEE</a:t>
            </a:r>
          </a:p>
          <a:p>
            <a:r>
              <a:rPr lang="es-ES" dirty="0" smtClean="0"/>
              <a:t>5 EMPRESAS DE INSERCIÓN</a:t>
            </a:r>
          </a:p>
          <a:p>
            <a:r>
              <a:rPr lang="es-ES" dirty="0" smtClean="0"/>
              <a:t>18 COFRADÍAS DE PESCADORES</a:t>
            </a:r>
          </a:p>
          <a:p>
            <a:r>
              <a:rPr lang="es-ES" dirty="0" smtClean="0"/>
              <a:t>5700 TRABAJADORES EN RG. EN COOPERATIVAS Y LABORALES </a:t>
            </a:r>
          </a:p>
          <a:p>
            <a:r>
              <a:rPr lang="es-ES" dirty="0" smtClean="0"/>
              <a:t>1000 COOPERATIVISTAS DEL TRANSPORTE</a:t>
            </a:r>
          </a:p>
          <a:p>
            <a:r>
              <a:rPr lang="es-ES" dirty="0"/>
              <a:t>7</a:t>
            </a:r>
            <a:r>
              <a:rPr lang="es-ES" dirty="0" smtClean="0"/>
              <a:t>000 COOPERATIVISTAS AGRARIOS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0902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Creación de Cooperativas y laborales en los últimos 10 años por zona geográfica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509826"/>
              </p:ext>
            </p:extLst>
          </p:nvPr>
        </p:nvGraphicFramePr>
        <p:xfrm>
          <a:off x="683568" y="1988840"/>
          <a:ext cx="78867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Cooperativas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Laborales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Total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Centro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80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489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569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Cuencas Mineras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12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56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68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Oriente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12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21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33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Occidente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11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34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45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115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600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715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9801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Ejemplo de empresas de economía social en la zona rural asturiana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5070" y="1279846"/>
            <a:ext cx="2520280" cy="18889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63" y="1279846"/>
            <a:ext cx="3867274" cy="19921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044912"/>
            <a:ext cx="2247900" cy="22479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3573016"/>
            <a:ext cx="2583287" cy="295232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0106" y="2996952"/>
            <a:ext cx="3543788" cy="177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33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YACIMIENTOS DE EMPLEO EN EL MEDIO RURAL (</a:t>
            </a:r>
            <a:r>
              <a:rPr lang="es-ES" dirty="0" err="1" smtClean="0"/>
              <a:t>Delors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Servicios a la vida diaria: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400" dirty="0" smtClean="0"/>
              <a:t>Servicios a domicilio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400" dirty="0" smtClean="0"/>
              <a:t>Atención a la infancia y a la tercera edad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400" dirty="0" err="1" smtClean="0"/>
              <a:t>TIC’s</a:t>
            </a:r>
            <a:endParaRPr lang="es-ES" sz="1400" dirty="0" smtClean="0"/>
          </a:p>
          <a:p>
            <a:pPr marL="457200" indent="-457200">
              <a:buFont typeface="+mj-lt"/>
              <a:buAutoNum type="arabicPeriod"/>
            </a:pPr>
            <a:r>
              <a:rPr lang="es-ES" sz="1400" dirty="0" smtClean="0"/>
              <a:t>Ayuda a los jóvenes con dificultades, servicios de mediación y resolución de conflictos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dirty="0" smtClean="0"/>
              <a:t>Servicios para la mejora de la calidad de vida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400" dirty="0" smtClean="0"/>
              <a:t>Mejora de la vivienda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400" dirty="0" smtClean="0"/>
              <a:t>PRL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400" dirty="0" smtClean="0"/>
              <a:t>Transportes colectivos locales 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400" dirty="0" smtClean="0"/>
              <a:t>Aprovechamiento y revalorización de los espacios públicos urbanos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400" dirty="0" smtClean="0"/>
              <a:t>Comercios de proximidad</a:t>
            </a:r>
          </a:p>
        </p:txBody>
      </p:sp>
    </p:spTree>
    <p:extLst>
      <p:ext uri="{BB962C8B-B14F-4D97-AF65-F5344CB8AC3E}">
        <p14:creationId xmlns:p14="http://schemas.microsoft.com/office/powerpoint/2010/main" val="1229268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YACIMIENTOS DE EMPLEO EN EL MEDIO </a:t>
            </a:r>
            <a:r>
              <a:rPr lang="es-ES" dirty="0" smtClean="0"/>
              <a:t>RURAL (</a:t>
            </a:r>
            <a:r>
              <a:rPr lang="es-ES" dirty="0" err="1"/>
              <a:t>D</a:t>
            </a:r>
            <a:r>
              <a:rPr lang="es-ES" dirty="0" err="1" smtClean="0"/>
              <a:t>elors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Servicios culturales y de Ocio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600" dirty="0" smtClean="0"/>
              <a:t>Turismo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600" dirty="0" smtClean="0"/>
              <a:t>Sector audiovisual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600" dirty="0" smtClean="0"/>
              <a:t>Patrimonio Cultural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600" dirty="0" smtClean="0"/>
              <a:t>Desarrollo Cultural y Local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600" dirty="0" smtClean="0"/>
              <a:t>Deporte</a:t>
            </a:r>
          </a:p>
          <a:p>
            <a:pPr marL="0" indent="0">
              <a:buNone/>
            </a:pPr>
            <a:endParaRPr lang="es-ES" sz="1600" dirty="0"/>
          </a:p>
          <a:p>
            <a:r>
              <a:rPr lang="es-ES" dirty="0" smtClean="0"/>
              <a:t>Servicios de protección del medio rural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400" dirty="0" smtClean="0"/>
              <a:t>Gestión y tratamiento de residuos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400" dirty="0" smtClean="0"/>
              <a:t>Gestión del agua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400" dirty="0" smtClean="0"/>
              <a:t>Gestión de la energía. Energías alternativas.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400" dirty="0" smtClean="0"/>
              <a:t>Protección y mantenimiento de áreas naturales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400" dirty="0" smtClean="0"/>
              <a:t>Control de la contaminación e instalaciones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793683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papel de la mujer en el medio rural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pPr algn="just"/>
            <a:r>
              <a:rPr lang="es-ES" dirty="0" smtClean="0"/>
              <a:t>Visibilizar el papel de la mujer impulsaría la economía social.</a:t>
            </a:r>
          </a:p>
          <a:p>
            <a:pPr algn="just"/>
            <a:r>
              <a:rPr lang="es-ES" dirty="0" smtClean="0"/>
              <a:t>La presencia de las actividades agrarias se puede complementar con pequeñas industrias y servicios, y las mujeres deben jugar un papel importante.</a:t>
            </a:r>
          </a:p>
          <a:p>
            <a:pPr algn="just"/>
            <a:r>
              <a:rPr lang="es-ES" dirty="0" smtClean="0"/>
              <a:t>Es necesario que las políticas de formación no reglada lleguen al medio rural y en particular a las mujeres.</a:t>
            </a:r>
          </a:p>
          <a:p>
            <a:pPr algn="just"/>
            <a:r>
              <a:rPr lang="es-ES" dirty="0" smtClean="0"/>
              <a:t>Se debe implementar una política específica de fomento del emprendimiento femenino en el medio rural.</a:t>
            </a:r>
          </a:p>
          <a:p>
            <a:pPr algn="just"/>
            <a:r>
              <a:rPr lang="es-ES" dirty="0" smtClean="0"/>
              <a:t>Se debe impulsar el asociacionismo femenino.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6061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Otros factores relevantes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dirty="0" smtClean="0"/>
              <a:t>Buena parte de los servicios que demanda la sociedad actual se pueden prestar desde el medio rural gracias a las </a:t>
            </a:r>
            <a:r>
              <a:rPr lang="es-ES" dirty="0" err="1" smtClean="0"/>
              <a:t>TIC’s</a:t>
            </a:r>
            <a:endParaRPr lang="es-ES" dirty="0" smtClean="0"/>
          </a:p>
          <a:p>
            <a:pPr algn="just"/>
            <a:r>
              <a:rPr lang="es-ES" dirty="0" smtClean="0"/>
              <a:t>La población estacional (verano, puentes, etc.) puede ser un instrumento de difusión de los productos y servicios que ofrece el medio rural y crear una demanda </a:t>
            </a:r>
            <a:r>
              <a:rPr lang="es-ES" dirty="0" err="1" smtClean="0"/>
              <a:t>desestacionalizada</a:t>
            </a:r>
            <a:r>
              <a:rPr lang="es-ES" dirty="0" smtClean="0"/>
              <a:t>.</a:t>
            </a:r>
          </a:p>
          <a:p>
            <a:pPr algn="just"/>
            <a:r>
              <a:rPr lang="es-ES" dirty="0" smtClean="0"/>
              <a:t>Lo global no se contrapone con lo local.</a:t>
            </a:r>
          </a:p>
          <a:p>
            <a:pPr algn="just"/>
            <a:r>
              <a:rPr lang="es-ES" dirty="0" smtClean="0"/>
              <a:t>El medio rural tiene que descubrir que las personas de las grandes ciudades están dispuestas a pagar (mucho) por servicios y productos poco valorados para los locales.</a:t>
            </a:r>
          </a:p>
          <a:p>
            <a:pPr algn="just"/>
            <a:r>
              <a:rPr lang="es-ES" dirty="0" smtClean="0"/>
              <a:t>La economía social siempre existió: </a:t>
            </a:r>
            <a:r>
              <a:rPr lang="es-ES" dirty="0" err="1" smtClean="0"/>
              <a:t>sestaferia</a:t>
            </a:r>
            <a:r>
              <a:rPr lang="es-ES" dirty="0" smtClean="0"/>
              <a:t>, montes comunales, etc.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2710641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896</TotalTime>
  <Words>1477</Words>
  <Application>Microsoft Office PowerPoint</Application>
  <PresentationFormat>Presentación en pantalla (4:3)</PresentationFormat>
  <Paragraphs>202</Paragraphs>
  <Slides>24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Diseño personalizado</vt:lpstr>
      <vt:lpstr>La economía social en el medio rural de Asturias</vt:lpstr>
      <vt:lpstr>¿Qué es la economía social?</vt:lpstr>
      <vt:lpstr>LA ECONOMIA SOCIAL EN ASTURIAS</vt:lpstr>
      <vt:lpstr>Creación de Cooperativas y laborales en los últimos 10 años por zona geográfica</vt:lpstr>
      <vt:lpstr>Ejemplo de empresas de economía social en la zona rural asturiana</vt:lpstr>
      <vt:lpstr>YACIMIENTOS DE EMPLEO EN EL MEDIO RURAL (Delors)</vt:lpstr>
      <vt:lpstr>YACIMIENTOS DE EMPLEO EN EL MEDIO RURAL (Delors)</vt:lpstr>
      <vt:lpstr>El papel de la mujer en el medio rural</vt:lpstr>
      <vt:lpstr>Otros factores relevantes</vt:lpstr>
      <vt:lpstr>Cooperativismo de consumo vs trabajo</vt:lpstr>
      <vt:lpstr>COOPERATIVAS vs SOCIEDADES LABORALES Dos maneras distintas de conseguir lo mismo con ingredientes muy parecidos</vt:lpstr>
      <vt:lpstr>Trabajo Asociado</vt:lpstr>
      <vt:lpstr>Trabajo Asociado</vt:lpstr>
      <vt:lpstr>Trabajo Asociado</vt:lpstr>
      <vt:lpstr>Trabajo Asociado</vt:lpstr>
      <vt:lpstr>¿ Y como escoger entre ambas figuras societarias?</vt:lpstr>
      <vt:lpstr>Preguntas que debemos hacer</vt:lpstr>
      <vt:lpstr>Presentación de PowerPoint</vt:lpstr>
      <vt:lpstr>Ayudas específicas para el emprendimiento en Economía Social</vt:lpstr>
      <vt:lpstr>Pago único de la prestación por desempleo</vt:lpstr>
      <vt:lpstr>2. Bonificación de cuotas a los perceptores de la prestación por desempleo en su modalidad de pago único</vt:lpstr>
      <vt:lpstr>3. Subvención por incorporación de desempleados como socios trabajadores de Cooperativas o Sociedades Laborales</vt:lpstr>
      <vt:lpstr>3. Subvención por incorporación de desempleados com osocios trabajadores de Cooperativas o Sociedades Laborales</vt:lpstr>
      <vt:lpstr>Resumen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COOPERATIVA DE TRABAJO ASOCIADO VS SOCIEDAD LABORAL</dc:title>
  <dc:creator>Leticia</dc:creator>
  <cp:lastModifiedBy>Usuario</cp:lastModifiedBy>
  <cp:revision>72</cp:revision>
  <dcterms:created xsi:type="dcterms:W3CDTF">2015-10-18T09:09:56Z</dcterms:created>
  <dcterms:modified xsi:type="dcterms:W3CDTF">2017-06-13T10:47:52Z</dcterms:modified>
</cp:coreProperties>
</file>