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24"/>
  </p:notesMasterIdLst>
  <p:sldIdLst>
    <p:sldId id="262" r:id="rId6"/>
    <p:sldId id="259" r:id="rId7"/>
    <p:sldId id="260" r:id="rId8"/>
    <p:sldId id="268" r:id="rId9"/>
    <p:sldId id="264" r:id="rId10"/>
    <p:sldId id="282" r:id="rId11"/>
    <p:sldId id="279" r:id="rId12"/>
    <p:sldId id="285" r:id="rId13"/>
    <p:sldId id="283" r:id="rId14"/>
    <p:sldId id="272" r:id="rId15"/>
    <p:sldId id="277" r:id="rId16"/>
    <p:sldId id="276" r:id="rId17"/>
    <p:sldId id="278" r:id="rId18"/>
    <p:sldId id="275" r:id="rId19"/>
    <p:sldId id="284" r:id="rId20"/>
    <p:sldId id="280" r:id="rId21"/>
    <p:sldId id="281" r:id="rId22"/>
    <p:sldId id="26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>
      <p:cViewPr varScale="1">
        <p:scale>
          <a:sx n="69" d="100"/>
          <a:sy n="69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7169-AD8D-41EA-AE57-30F419A76A1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47F6-4C85-4B84-BFAF-1E3DC6D48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2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E1C43B-EDB8-4545-B267-5FA25AA2DBEB}" type="slidenum">
              <a:rPr lang="es-ES" altLang="es-ES"/>
              <a:pPr/>
              <a:t>6</a:t>
            </a:fld>
            <a:endParaRPr lang="es-ES" alt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921103-06E2-4D74-898B-CBF7FFA3DF39}" type="slidenum">
              <a:rPr lang="es-ES" altLang="es-ES"/>
              <a:pPr/>
              <a:t>9</a:t>
            </a:fld>
            <a:endParaRPr lang="es-ES" alt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14170C-71B7-4663-987B-DEA49998B728}" type="slidenum">
              <a:rPr lang="es-ES" altLang="es-ES"/>
              <a:pPr/>
              <a:t>15</a:t>
            </a:fld>
            <a:endParaRPr lang="es-ES" altLang="es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2E70-5592-4F3E-8107-3AAB858206EE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96AA-E4FE-4CF7-9111-B5788DF2719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9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DE9B-6CAF-454E-ABF9-DA2FBD5DF30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3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CDF6-A578-47F4-B650-1028610E80E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ED97-8937-4248-98C4-A11854B59A8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09D2-85B9-4C1B-9C46-C07DA167B02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8DA0-2FB2-4A66-9C2B-F9A9D9B914E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7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BFB7-B8F9-4613-AA7C-AE70EC0F477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8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E72-F6AA-42BD-A7B7-965CDBE00C1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FBCD-392A-4B78-B042-C00F82C039B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0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281-4F8A-423B-AB32-91A70EAB787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4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2EA-CD3D-419A-B829-45A1F4B6EB8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2E70-5592-4F3E-8107-3AAB858206EE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96AA-E4FE-4CF7-9111-B5788DF2719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2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DE9B-6CAF-454E-ABF9-DA2FBD5DF30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5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CDF6-A578-47F4-B650-1028610E80E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ED97-8937-4248-98C4-A11854B59A8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56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09D2-85B9-4C1B-9C46-C07DA167B02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8DA0-2FB2-4A66-9C2B-F9A9D9B914E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7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BFB7-B8F9-4613-AA7C-AE70EC0F477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E72-F6AA-42BD-A7B7-965CDBE00C1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8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FBCD-392A-4B78-B042-C00F82C039B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2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281-4F8A-423B-AB32-91A70EAB787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0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2EA-CD3D-419A-B829-45A1F4B6EB8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9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2E70-5592-4F3E-8107-3AAB858206EE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04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96AA-E4FE-4CF7-9111-B5788DF2719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3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DE9B-6CAF-454E-ABF9-DA2FBD5DF30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68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CDF6-A578-47F4-B650-1028610E80E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ED97-8937-4248-98C4-A11854B59A8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10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09D2-85B9-4C1B-9C46-C07DA167B02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1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8DA0-2FB2-4A66-9C2B-F9A9D9B914E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53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BFB7-B8F9-4613-AA7C-AE70EC0F477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E72-F6AA-42BD-A7B7-965CDBE00C1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92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FBCD-392A-4B78-B042-C00F82C039B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23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281-4F8A-423B-AB32-91A70EAB787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66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2EA-CD3D-419A-B829-45A1F4B6EB8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7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2E70-5592-4F3E-8107-3AAB858206EE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2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96AA-E4FE-4CF7-9111-B5788DF2719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DE9B-6CAF-454E-ABF9-DA2FBD5DF307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5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CDF6-A578-47F4-B650-1028610E80E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29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ED97-8937-4248-98C4-A11854B59A8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7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09D2-85B9-4C1B-9C46-C07DA167B02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49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8DA0-2FB2-4A66-9C2B-F9A9D9B914E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2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BFB7-B8F9-4613-AA7C-AE70EC0F477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1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E72-F6AA-42BD-A7B7-965CDBE00C1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FBCD-392A-4B78-B042-C00F82C039B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6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91281-4F8A-423B-AB32-91A70EAB787B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59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C2EA-CD3D-419A-B829-45A1F4B6EB8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C39B-D9FD-487D-B00B-2A74E5D48C1D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2A3-98BE-426A-962D-76C6C3C317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F0A1-866F-476B-A46B-783D524BCA2A}" type="slidenum">
              <a:rPr lang="es-ES" altLang="es-E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F0A1-866F-476B-A46B-783D524BCA2A}" type="slidenum">
              <a:rPr lang="es-ES" altLang="es-E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F0A1-866F-476B-A46B-783D524BCA2A}" type="slidenum">
              <a:rPr lang="es-ES" altLang="es-E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F0A1-866F-476B-A46B-783D524BCA2A}" type="slidenum">
              <a:rPr lang="es-ES" altLang="es-E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792" y="2421433"/>
            <a:ext cx="8280400" cy="18716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s-ES" sz="40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" sz="40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4000" b="1" dirty="0" smtClean="0">
                <a:solidFill>
                  <a:srgbClr val="003300"/>
                </a:solidFill>
                <a:latin typeface="Calibri" pitchFamily="34" charset="0"/>
              </a:rPr>
              <a:t>DE LA NECESIDAD DE LO PRÓXIMO</a:t>
            </a:r>
          </a:p>
          <a:p>
            <a:pPr eaLnBrk="1" hangingPunct="1">
              <a:lnSpc>
                <a:spcPct val="80000"/>
              </a:lnSpc>
            </a:pPr>
            <a:r>
              <a:rPr lang="es-ES" sz="4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s-ES" sz="4000" b="1" dirty="0" smtClean="0">
                <a:solidFill>
                  <a:srgbClr val="003300"/>
                </a:solidFill>
                <a:latin typeface="Calibri" pitchFamily="34" charset="0"/>
              </a:rPr>
              <a:t>                                            </a:t>
            </a:r>
            <a:r>
              <a:rPr lang="es-ES" sz="2000" b="1" dirty="0" smtClean="0">
                <a:solidFill>
                  <a:srgbClr val="003300"/>
                </a:solidFill>
                <a:latin typeface="Calibri" pitchFamily="34" charset="0"/>
              </a:rPr>
              <a:t>Jesús Casas Grande</a:t>
            </a:r>
          </a:p>
          <a:p>
            <a:pPr eaLnBrk="1" hangingPunct="1">
              <a:lnSpc>
                <a:spcPct val="80000"/>
              </a:lnSpc>
            </a:pPr>
            <a:endParaRPr lang="es-ES" sz="4000" b="1" dirty="0" smtClean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80" y="339940"/>
            <a:ext cx="4616712" cy="17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4" y="5373216"/>
            <a:ext cx="4032448" cy="11834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319785"/>
            <a:ext cx="4480896" cy="1106462"/>
          </a:xfrm>
          <a:prstGeom prst="rect">
            <a:avLst/>
          </a:prstGeom>
        </p:spPr>
      </p:pic>
      <p:pic>
        <p:nvPicPr>
          <p:cNvPr id="9219" name="Picture 3" descr="E:\Fotografias\Asturias\IMG-20161110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0" y="188639"/>
            <a:ext cx="1657580" cy="27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Marcador de texto"/>
          <p:cNvSpPr>
            <a:spLocks/>
          </p:cNvSpPr>
          <p:nvPr/>
        </p:nvSpPr>
        <p:spPr bwMode="auto">
          <a:xfrm>
            <a:off x="1019175" y="1295896"/>
            <a:ext cx="7219415" cy="83696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1800" b="1" dirty="0" smtClean="0">
                <a:solidFill>
                  <a:srgbClr val="000000"/>
                </a:solidFill>
              </a:rPr>
              <a:t>AYUDA YA CONDECIDA  </a:t>
            </a:r>
            <a:r>
              <a:rPr lang="es-ES" altLang="es-ES" sz="1800" b="1" dirty="0">
                <a:solidFill>
                  <a:srgbClr val="000000"/>
                </a:solidFill>
              </a:rPr>
              <a:t>POR </a:t>
            </a:r>
            <a:r>
              <a:rPr lang="es-ES" altLang="es-ES" sz="1800" b="1" dirty="0" smtClean="0">
                <a:solidFill>
                  <a:srgbClr val="000000"/>
                </a:solidFill>
              </a:rPr>
              <a:t>MEDIDAS GESTIONADAS POR LOS GRUPOS</a:t>
            </a:r>
            <a:endParaRPr lang="es-ES" altLang="es-ES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5366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87183"/>
              </p:ext>
            </p:extLst>
          </p:nvPr>
        </p:nvGraphicFramePr>
        <p:xfrm>
          <a:off x="1019175" y="2143791"/>
          <a:ext cx="7200900" cy="3373441"/>
        </p:xfrm>
        <a:graphic>
          <a:graphicData uri="http://schemas.openxmlformats.org/drawingml/2006/table">
            <a:tbl>
              <a:tblPr/>
              <a:tblGrid>
                <a:gridCol w="681037"/>
                <a:gridCol w="4938713"/>
                <a:gridCol w="1581150"/>
              </a:tblGrid>
              <a:tr h="2587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MEDIDAS</a:t>
                      </a:r>
                      <a:endParaRPr kumimoji="0" lang="en-US" alt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GASTO (€)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M01.1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FORMACIÓN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207.477,57 €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M04.1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MODERNIZACIÓN AGARIA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1.408.704,55 €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M04.2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MICROPYMES AGROALIMENTARIAS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2.118.701,03 €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M06.2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TICKET RURAL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2.324.489,55 €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M06.4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DIVERSIFICACIÓN ECONÓMICA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11.877.017,49 €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M07.2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INFRAESTRUCTURAS DE USO GENERAL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811.036,64 €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M07.3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INFRAESTRUCTURAS DE BANDA ANCHA </a:t>
                      </a:r>
                      <a:endParaRPr kumimoji="0" lang="en-US" alt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48.150,67 €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M07.4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SERVICIOS LOCALES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1.445.659,37 €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M07.5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TURISMO, CULTURA E INFRAESTUCTURAS RECREATIVAS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388.494,28 €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M07.6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RESTAURACIÓN PATRIMONIO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229.329,99 €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M08.2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SISTEMAS AGROFORESTALES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194.490,24 €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</a:t>
                      </a:r>
                      <a:endParaRPr kumimoji="0" lang="en-US" alt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21.053.5514,38 €</a:t>
                      </a:r>
                      <a:endParaRPr kumimoji="0" lang="en-US" alt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36952"/>
            <a:ext cx="2016224" cy="5917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36952"/>
            <a:ext cx="2160240" cy="533425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458"/>
            <a:ext cx="1572541" cy="5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Fotografias\Pajaros\IMG_20160206_1507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13127"/>
            <a:ext cx="1526106" cy="1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476672"/>
            <a:ext cx="308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Como vamos…..?</a:t>
            </a:r>
            <a:endParaRPr lang="es-ES" sz="32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Marcador de texto"/>
          <p:cNvSpPr>
            <a:spLocks/>
          </p:cNvSpPr>
          <p:nvPr/>
        </p:nvSpPr>
        <p:spPr bwMode="auto">
          <a:xfrm>
            <a:off x="395536" y="1219795"/>
            <a:ext cx="8463586" cy="625029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b="1" dirty="0">
                <a:solidFill>
                  <a:srgbClr val="000000"/>
                </a:solidFill>
              </a:rPr>
              <a:t>NÚMERO </a:t>
            </a:r>
            <a:r>
              <a:rPr lang="es-ES" altLang="es-ES" b="1" dirty="0" smtClean="0">
                <a:solidFill>
                  <a:srgbClr val="000000"/>
                </a:solidFill>
              </a:rPr>
              <a:t>TOTAL EN ASTURIAS DE </a:t>
            </a:r>
            <a:r>
              <a:rPr lang="es-ES" altLang="es-ES" b="1" dirty="0">
                <a:solidFill>
                  <a:srgbClr val="000000"/>
                </a:solidFill>
              </a:rPr>
              <a:t>BENEFICIARIOS POR MEDIDAS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42211"/>
              </p:ext>
            </p:extLst>
          </p:nvPr>
        </p:nvGraphicFramePr>
        <p:xfrm>
          <a:off x="323528" y="1700807"/>
          <a:ext cx="8648700" cy="375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Gráfico" r:id="rId4" imgW="8648700" imgH="4191000" progId="Excel.Chart.8">
                  <p:embed/>
                </p:oleObj>
              </mc:Choice>
              <mc:Fallback>
                <p:oleObj name="Gráfico" r:id="rId4" imgW="8648700" imgH="4191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7"/>
                        <a:ext cx="8648700" cy="3754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36952"/>
            <a:ext cx="2016224" cy="5917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16" y="6036952"/>
            <a:ext cx="2240448" cy="553231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336"/>
            <a:ext cx="1550818" cy="5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:\Fotografias\Pajaros\IMG_20170326_1214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968724" cy="13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5536" y="332656"/>
            <a:ext cx="308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Como vamos…..?</a:t>
            </a:r>
            <a:endParaRPr lang="es-ES" sz="32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4 Marcador de texto"/>
          <p:cNvSpPr>
            <a:spLocks/>
          </p:cNvSpPr>
          <p:nvPr/>
        </p:nvSpPr>
        <p:spPr bwMode="auto">
          <a:xfrm>
            <a:off x="107504" y="1312193"/>
            <a:ext cx="8856984" cy="8206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2000" b="1" dirty="0" smtClean="0">
                <a:solidFill>
                  <a:srgbClr val="000000"/>
                </a:solidFill>
              </a:rPr>
              <a:t>CUANTIA DE AYUDAS ADJUDICADAS POR CADA GRUPO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4041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10418875"/>
              </p:ext>
            </p:extLst>
          </p:nvPr>
        </p:nvGraphicFramePr>
        <p:xfrm>
          <a:off x="-36004" y="1988839"/>
          <a:ext cx="9144000" cy="407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Gráfico" r:id="rId4" imgW="7648651" imgH="3771900" progId="Excel.Chart.8">
                  <p:embed/>
                </p:oleObj>
              </mc:Choice>
              <mc:Fallback>
                <p:oleObj name="Gráfico" r:id="rId4" imgW="7648651" imgH="37719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004" y="1988839"/>
                        <a:ext cx="9144000" cy="4077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36952"/>
            <a:ext cx="2016226" cy="5917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61" y="5996677"/>
            <a:ext cx="2240448" cy="553231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62" y="289969"/>
            <a:ext cx="1622826" cy="6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:\Fotografias\Pajaros\IMG_20160121_1922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03937"/>
            <a:ext cx="158554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332656"/>
            <a:ext cx="308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Como vamos…..?</a:t>
            </a:r>
            <a:endParaRPr lang="es-ES" sz="32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3573385"/>
              </p:ext>
            </p:extLst>
          </p:nvPr>
        </p:nvGraphicFramePr>
        <p:xfrm>
          <a:off x="899592" y="1484784"/>
          <a:ext cx="7404100" cy="474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234"/>
                <a:gridCol w="2246936"/>
                <a:gridCol w="1247240"/>
                <a:gridCol w="1320234"/>
                <a:gridCol w="1269456"/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Submedida</a:t>
                      </a:r>
                      <a:endParaRPr lang="es-ES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Denominación</a:t>
                      </a:r>
                      <a:endParaRPr lang="es-ES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Ayuda otorgada</a:t>
                      </a:r>
                      <a:endParaRPr lang="es-ES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nº beneficiarios</a:t>
                      </a:r>
                      <a:endParaRPr lang="es-ES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Ayuda por beneficiario</a:t>
                      </a:r>
                      <a:endParaRPr lang="es-ES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M01.1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FORMACIÓN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207.477,57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12.204,56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M04.1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MODERNIZACIÓN AGARIA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1.408.704,55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26.087,12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M04.2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MICROPYMES AGROALIMENTARIAS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2.118.701,03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40.744,25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M06.2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TICKET RURAL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2.324.489,55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20.390,26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M06.4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DIVERSIFICACIÓN ECONÓMICA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11.877.017,49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269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44.152,48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M07.2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INFRAESTRUCTURAS DE USO GENERAL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811.036,64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32.441,47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M07.3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INFRAESTRUCTURAS DE BANDA ANCHA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48.150,67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16.050,22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M07.4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SERVICIOS LOCALES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1.445.659,37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24.502,70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M07.5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TURISMO, CULTURA E INFRAESTUCTURAS RECREATIVAS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388.494,28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12.532,07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M07.6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RESTAURACIÓN PATRIMONIO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229.329,99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14.333,12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M08.2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SISTEMAS AGROFORESTALES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>
                          <a:effectLst/>
                        </a:rPr>
                        <a:t>194.490,24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19.449,02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4 Marcador de texto"/>
          <p:cNvSpPr>
            <a:spLocks/>
          </p:cNvSpPr>
          <p:nvPr/>
        </p:nvSpPr>
        <p:spPr bwMode="auto">
          <a:xfrm>
            <a:off x="899592" y="789108"/>
            <a:ext cx="7488832" cy="8206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2000" b="1" dirty="0" smtClean="0">
                <a:solidFill>
                  <a:srgbClr val="000000"/>
                </a:solidFill>
              </a:rPr>
              <a:t>RELACION ENTRE AYUDAS, MEDIDAS Y BENEFICIARIOS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" y="6224005"/>
            <a:ext cx="1981619" cy="58157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27160"/>
            <a:ext cx="2088232" cy="515644"/>
          </a:xfrm>
          <a:prstGeom prst="rect">
            <a:avLst/>
          </a:prstGeom>
        </p:spPr>
      </p:pic>
      <p:pic>
        <p:nvPicPr>
          <p:cNvPr id="7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605"/>
            <a:ext cx="1807898" cy="6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1520" y="188640"/>
            <a:ext cx="308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Como vamos…..?</a:t>
            </a:r>
            <a:endParaRPr lang="es-ES" sz="32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Rectángulo"/>
          <p:cNvSpPr>
            <a:spLocks noChangeArrowheads="1"/>
          </p:cNvSpPr>
          <p:nvPr/>
        </p:nvSpPr>
        <p:spPr bwMode="auto">
          <a:xfrm>
            <a:off x="126927" y="1167135"/>
            <a:ext cx="8998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b="1" dirty="0">
                <a:solidFill>
                  <a:srgbClr val="000000"/>
                </a:solidFill>
              </a:rPr>
              <a:t>TOTAL DE INVERSIÓN </a:t>
            </a:r>
            <a:r>
              <a:rPr lang="es-ES" altLang="es-ES" b="1" dirty="0" smtClean="0">
                <a:solidFill>
                  <a:srgbClr val="000000"/>
                </a:solidFill>
              </a:rPr>
              <a:t>GENERADA 49.477.313,39 </a:t>
            </a:r>
            <a:r>
              <a:rPr lang="es-ES" altLang="es-ES" b="1" dirty="0">
                <a:solidFill>
                  <a:srgbClr val="000000"/>
                </a:solidFill>
              </a:rPr>
              <a:t>€</a:t>
            </a:r>
            <a:endParaRPr lang="es-ES" altLang="es-ES" dirty="0">
              <a:solidFill>
                <a:srgbClr val="FFFFFF"/>
              </a:solidFill>
            </a:endParaRPr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38042"/>
              </p:ext>
            </p:extLst>
          </p:nvPr>
        </p:nvGraphicFramePr>
        <p:xfrm>
          <a:off x="8587" y="1608555"/>
          <a:ext cx="9144000" cy="44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áfico" r:id="rId4" imgW="9715500" imgH="3762451" progId="Excel.Chart.8">
                  <p:embed/>
                </p:oleObj>
              </mc:Choice>
              <mc:Fallback>
                <p:oleObj name="Gráfico" r:id="rId4" imgW="9715500" imgH="3762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7" y="1608555"/>
                        <a:ext cx="9144000" cy="4414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2954"/>
            <a:ext cx="2304256" cy="6762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87686"/>
            <a:ext cx="3024336" cy="746795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9011"/>
            <a:ext cx="1550818" cy="5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:\Fotografias\Pajaros\IMG_20160205_0926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8" y="2060848"/>
            <a:ext cx="1762023" cy="9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260648"/>
            <a:ext cx="308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Como vamos…..?</a:t>
            </a:r>
            <a:endParaRPr lang="es-ES" sz="320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Pero,... Volvamos a los principios…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Enfoque ascendente…..?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Decisión participativa en base a asociaciones público-privadas…. ?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Facilitar la innovación y la diversificación….?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Actuaciones integradas y multisectoriales….?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Conexión en redes….?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Cooperación….?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60331"/>
            <a:ext cx="2627257" cy="64874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60331"/>
            <a:ext cx="2232248" cy="655128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33" y="134261"/>
            <a:ext cx="1853639" cy="7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Fotografias\Pajaros\IMG_20160217_205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23462"/>
            <a:ext cx="1722743" cy="14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26830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rgbClr val="00B050"/>
                </a:solidFill>
              </a:rPr>
              <a:t>Deberes para tener futuro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Fortalecer la capacidad de los grupos y su responsabilidad. Grupos más fuertes, grupos más grandes.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Mayor identidad territorial. Mayor reconocimiento.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Mayor esfuerzo en acciones estratégicos.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Defender el fondo no la forma. Defender el resultado no el mecanismo.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Acciones de grupo. Proyectos de grupo.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Menos burocracia. Menos tutela. Menos dependencia.</a:t>
            </a:r>
          </a:p>
          <a:p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Más visibilidad. Más autoridad moral. Menos cortoplacismo</a:t>
            </a:r>
            <a:r>
              <a:rPr lang="es-ES" sz="2600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55832"/>
            <a:ext cx="2304256" cy="6762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49538"/>
            <a:ext cx="2448272" cy="604548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0896"/>
            <a:ext cx="1944216" cy="7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Fotografias\Pajaros\IMG_20160121_125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92994"/>
            <a:ext cx="2160240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4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856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rgbClr val="00B050"/>
                </a:solidFill>
              </a:rPr>
              <a:t>Y entre tanto…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/>
          <a:lstStyle/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Recuperar posición y responsabilidad. Despejar las sombras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Reconocer lo importante. Simplificar. No duplicar burocracia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Priorizar lo que LEADER tiene que hacer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Que nos reclamen, que nos precisen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Las estrategias como referencia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Crecer para ser distintos</a:t>
            </a:r>
          </a:p>
          <a:p>
            <a:pPr marL="0" indent="0"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85783"/>
            <a:ext cx="2664296" cy="78192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985783"/>
            <a:ext cx="3166606" cy="781926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44215" cy="7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Fotografias\Pajaros\IMG_20160115_175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06482"/>
            <a:ext cx="1666156" cy="22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rgbClr val="339933"/>
                </a:solidFill>
                <a:latin typeface="Calibri" pitchFamily="34" charset="0"/>
              </a:rPr>
              <a:t>Y al empezar a andar,… recordar</a:t>
            </a:r>
            <a:endParaRPr lang="es-ES" sz="3200" b="1" dirty="0">
              <a:solidFill>
                <a:srgbClr val="33993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29156"/>
          </a:xfrm>
        </p:spPr>
        <p:txBody>
          <a:bodyPr>
            <a:normAutofit fontScale="55000" lnSpcReduction="20000"/>
          </a:bodyPr>
          <a:lstStyle/>
          <a:p>
            <a:pPr marL="971550" indent="-514350">
              <a:buAutoNum type="arabicPeriod"/>
            </a:pPr>
            <a:endParaRPr lang="es-ES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Se aprende en los procesos, pero  no se vive de los procesos </a:t>
            </a:r>
          </a:p>
          <a:p>
            <a:pPr marL="971550" indent="-514350">
              <a:buAutoNum type="arabicPeriod"/>
            </a:pPr>
            <a:endParaRPr lang="es-ES" dirty="0" smtClean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Tiene que andar solo, y hay que dejarlo andar</a:t>
            </a:r>
          </a:p>
          <a:p>
            <a:pPr marL="971550" indent="-514350">
              <a:buAutoNum type="arabicPeriod"/>
            </a:pPr>
            <a:endParaRPr lang="es-ES" dirty="0" smtClean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El triunfo está en lo pequeño. Poca prisa y muchos principios</a:t>
            </a:r>
          </a:p>
          <a:p>
            <a:pPr marL="457200" indent="0">
              <a:buNone/>
            </a:pPr>
            <a:endParaRPr lang="es-ES" dirty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Solo cambia el que cambia. La inercia lleva pero no conduce</a:t>
            </a:r>
          </a:p>
          <a:p>
            <a:pPr marL="971550" indent="-514350">
              <a:buAutoNum type="arabicPeriod"/>
            </a:pPr>
            <a:endParaRPr lang="es-ES" dirty="0" smtClean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Dibujar la utopía precisa construir imperfecciones</a:t>
            </a:r>
          </a:p>
          <a:p>
            <a:pPr marL="971550" indent="-514350">
              <a:buAutoNum type="arabicPeriod"/>
            </a:pPr>
            <a:endParaRPr lang="es-ES" dirty="0" smtClean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Solo se sale del problema cuando se asume que se está en el problema</a:t>
            </a:r>
          </a:p>
          <a:p>
            <a:pPr marL="457200" indent="0">
              <a:buNone/>
            </a:pPr>
            <a:endParaRPr lang="es-ES" dirty="0">
              <a:solidFill>
                <a:srgbClr val="000099"/>
              </a:solidFill>
            </a:endParaRPr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Lo publico se debe sentir, pero ni debe tapar ni debe molestar</a:t>
            </a:r>
          </a:p>
          <a:p>
            <a:pPr marL="457200" indent="0">
              <a:buNone/>
            </a:pPr>
            <a:endParaRPr lang="es-ES" dirty="0"/>
          </a:p>
          <a:p>
            <a:pPr marL="457200" indent="0">
              <a:buNone/>
            </a:pPr>
            <a:r>
              <a:rPr lang="es-ES" dirty="0" smtClean="0">
                <a:solidFill>
                  <a:srgbClr val="000099"/>
                </a:solidFill>
              </a:rPr>
              <a:t>En resumen,…. </a:t>
            </a:r>
            <a:r>
              <a:rPr lang="es-ES" b="1" dirty="0" smtClean="0">
                <a:solidFill>
                  <a:srgbClr val="FF0000"/>
                </a:solidFill>
              </a:rPr>
              <a:t>Nunca llegarán los barbaros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31287"/>
            <a:ext cx="2376264" cy="69739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931287"/>
            <a:ext cx="2754477" cy="680160"/>
          </a:xfrm>
          <a:prstGeom prst="rect">
            <a:avLst/>
          </a:prstGeom>
        </p:spPr>
      </p:pic>
      <p:pic>
        <p:nvPicPr>
          <p:cNvPr id="7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17" y="360040"/>
            <a:ext cx="189067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E:\Fotografias\Pajaros\FB_IMG_1453593282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069976" cy="13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07504" y="496144"/>
            <a:ext cx="8567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dirty="0" smtClean="0">
                <a:solidFill>
                  <a:srgbClr val="008000"/>
                </a:solidFill>
                <a:latin typeface="Calibri" pitchFamily="34" charset="0"/>
              </a:rPr>
              <a:t>Nada más próximo, ni mas preciso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dirty="0" smtClean="0">
                <a:solidFill>
                  <a:srgbClr val="008000"/>
                </a:solidFill>
                <a:latin typeface="Calibri" pitchFamily="34" charset="0"/>
              </a:rPr>
              <a:t>que la mal llamada España vacía</a:t>
            </a:r>
            <a:endParaRPr lang="es-ES" sz="32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915" y="1453406"/>
            <a:ext cx="7488237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87494"/>
            <a:ext cx="2016224" cy="5917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81" y="6161152"/>
            <a:ext cx="2349731" cy="580216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439"/>
            <a:ext cx="1376615" cy="5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7" name="Picture 7" descr="Mapa_calificacion_Z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417162" cy="3000396"/>
          </a:xfrm>
          <a:prstGeom prst="rect">
            <a:avLst/>
          </a:prstGeom>
          <a:noFill/>
        </p:spPr>
      </p:pic>
      <p:pic>
        <p:nvPicPr>
          <p:cNvPr id="7" name="Picture 12" descr="ZR_RN2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7562"/>
            <a:ext cx="4402402" cy="330993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496" y="47667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Todo es cuestión de lo que queramos ver… </a:t>
            </a:r>
            <a:endParaRPr lang="es-E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4 Imagen" descr="Medio Rural mes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487" y="4581128"/>
            <a:ext cx="1850457" cy="1318450"/>
          </a:xfrm>
          <a:prstGeom prst="rect">
            <a:avLst/>
          </a:prstGeom>
        </p:spPr>
      </p:pic>
      <p:pic>
        <p:nvPicPr>
          <p:cNvPr id="8" name="7 Imagen" descr="Trashumancia ov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595446"/>
            <a:ext cx="2107389" cy="140492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21485"/>
            <a:ext cx="1728192" cy="5071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107512"/>
            <a:ext cx="1954696" cy="482671"/>
          </a:xfrm>
          <a:prstGeom prst="rect">
            <a:avLst/>
          </a:prstGeom>
        </p:spPr>
      </p:pic>
      <p:pic>
        <p:nvPicPr>
          <p:cNvPr id="11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55" y="50519"/>
            <a:ext cx="1376615" cy="5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</a:rPr>
              <a:t>Una mirada </a:t>
            </a: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</a:rPr>
              <a:t>valiente ante </a:t>
            </a: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</a:rPr>
              <a:t>el espejo…</a:t>
            </a:r>
            <a:endParaRPr lang="es-E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684799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Demasiado felices estamos esperando a los barbaros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Cuidado con lo que deseamos, a veces se concede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En realidad,… que queremos cambiar?</a:t>
            </a:r>
            <a:endParaRPr lang="es-ES" sz="2400" i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ES" sz="2400" i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s-ES" sz="2400" i="1" dirty="0" smtClean="0">
                <a:solidFill>
                  <a:srgbClr val="008000"/>
                </a:solidFill>
                <a:latin typeface="Calibri" pitchFamily="34" charset="0"/>
              </a:rPr>
              <a:t>Por temor al cambio en realidad nos sometemos a la continuidad. Nos acomodamos en esa inercia conservadora de aceptar vivir entre la corrupción moral, la descomposición de lo público, o el simbolismo de la acaparación del poder,… siempre convencidos de que nada de ello nos </a:t>
            </a:r>
            <a:r>
              <a:rPr lang="es-ES" sz="2400" i="1" dirty="0">
                <a:solidFill>
                  <a:srgbClr val="008000"/>
                </a:solidFill>
                <a:latin typeface="Calibri" pitchFamily="34" charset="0"/>
              </a:rPr>
              <a:t>v</a:t>
            </a:r>
            <a:r>
              <a:rPr lang="es-ES" sz="2400" i="1" dirty="0" smtClean="0">
                <a:solidFill>
                  <a:srgbClr val="008000"/>
                </a:solidFill>
                <a:latin typeface="Calibri" pitchFamily="34" charset="0"/>
              </a:rPr>
              <a:t>incula. </a:t>
            </a:r>
            <a:r>
              <a:rPr lang="es-ES" sz="2400" i="1" dirty="0">
                <a:solidFill>
                  <a:srgbClr val="008000"/>
                </a:solidFill>
                <a:latin typeface="Calibri" pitchFamily="34" charset="0"/>
              </a:rPr>
              <a:t>C</a:t>
            </a:r>
            <a:r>
              <a:rPr lang="es-ES" sz="2400" i="1" dirty="0" smtClean="0">
                <a:solidFill>
                  <a:srgbClr val="008000"/>
                </a:solidFill>
                <a:latin typeface="Calibri" pitchFamily="34" charset="0"/>
              </a:rPr>
              <a:t>ómodos en el nihilismo de reclamar apostando a que nunca lo lograremos..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" y="5977182"/>
            <a:ext cx="2219881" cy="65149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937862"/>
            <a:ext cx="2240448" cy="553231"/>
          </a:xfrm>
          <a:prstGeom prst="rect">
            <a:avLst/>
          </a:prstGeom>
        </p:spPr>
      </p:pic>
      <p:pic>
        <p:nvPicPr>
          <p:cNvPr id="7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01" y="116632"/>
            <a:ext cx="1478810" cy="5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E:\Fotografias\Pajaros\IMG_20160209_224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83" y="5444493"/>
            <a:ext cx="1790204" cy="11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472" y="500042"/>
            <a:ext cx="8143932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es-E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Precisamos un pacto territorial</a:t>
            </a:r>
          </a:p>
          <a:p>
            <a:pPr>
              <a:lnSpc>
                <a:spcPct val="80000"/>
              </a:lnSpc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Debemos integrar a las políticas sectoriales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Hay que acertar en planificación,  en tiempos, y en escalas de trabajo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Elegir modelos calibrados, soluciones locales y actitudes flexibles.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Buscar un equilibrio territorial en sociedad, juventud, migración, mujeres…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42860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8000"/>
                </a:solidFill>
                <a:latin typeface="Calibri" pitchFamily="34" charset="0"/>
              </a:rPr>
              <a:t>Lo fácil…. Las palabras medicina</a:t>
            </a:r>
            <a:endParaRPr lang="es-ES" sz="32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89522"/>
            <a:ext cx="2177836" cy="63915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37885"/>
            <a:ext cx="2520280" cy="622330"/>
          </a:xfrm>
          <a:prstGeom prst="rect">
            <a:avLst/>
          </a:prstGeom>
        </p:spPr>
      </p:pic>
      <p:pic>
        <p:nvPicPr>
          <p:cNvPr id="8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61" y="428604"/>
            <a:ext cx="1376615" cy="5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E:\Fotografias\Pajaros\IMG_20160310_210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0114"/>
            <a:ext cx="2216586" cy="16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476672"/>
            <a:ext cx="8229600" cy="108012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LEADER como parte de otro tipo de respuesta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tx2"/>
                </a:solidFill>
              </a:rPr>
              <a:t>Leader significa «Relaciones entre actividades de desarrollo rural»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tx2"/>
                </a:solidFill>
              </a:rPr>
              <a:t>Leader es otra manera de movilizar el desarrollo en zonas rurales, basado en el enfoque ascendente, en la subsidiariedad, y la participación de los distintos actores del territorio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E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400" dirty="0" smtClean="0">
                <a:solidFill>
                  <a:schemeClr val="tx2"/>
                </a:solidFill>
              </a:rPr>
              <a:t>El protagonismo en el Leader es la ciudadanía. La administración ocupa un papel secundario permitiendo al territorio asumir responsabilidad y capacidad en su futuro.</a:t>
            </a:r>
          </a:p>
          <a:p>
            <a:pPr eaLnBrk="1" hangingPunct="1">
              <a:lnSpc>
                <a:spcPct val="80000"/>
              </a:lnSpc>
            </a:pPr>
            <a:endParaRPr lang="es-ES" altLang="es-ES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s-ES" altLang="es-ES" dirty="0" smtClean="0">
              <a:solidFill>
                <a:schemeClr val="tx2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998455"/>
            <a:ext cx="2907031" cy="7920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2543318" cy="746422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30" y="116632"/>
            <a:ext cx="1766842" cy="6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Fotografias\Pajaros\Ex alcohólicos conocidos 20160207_171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15" y="5449316"/>
            <a:ext cx="1318394" cy="13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7905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rgbClr val="00B050"/>
                </a:solidFill>
              </a:rPr>
              <a:t>Por precisar…..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Que es LEADER y que no es LEADER. Territorio organizado. 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Para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que  vale el LEADER?</a:t>
            </a:r>
          </a:p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La posición de lo público en el LEADER. </a:t>
            </a:r>
          </a:p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LEADER no es un programa de inversión. Es una forma de construir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territorio.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Asumir nuestro alcance. El ámbito de las acciones de desarrollo rural</a:t>
            </a:r>
          </a:p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46910"/>
            <a:ext cx="2160240" cy="6339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937862"/>
            <a:ext cx="2240448" cy="553231"/>
          </a:xfrm>
          <a:prstGeom prst="rect">
            <a:avLst/>
          </a:prstGeom>
        </p:spPr>
      </p:pic>
      <p:pic>
        <p:nvPicPr>
          <p:cNvPr id="6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05" y="404664"/>
            <a:ext cx="1694834" cy="6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Fotografias\Pajaros\Camachue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0336"/>
            <a:ext cx="2148531" cy="15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6086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 smtClean="0">
                <a:solidFill>
                  <a:schemeClr val="accent3">
                    <a:lumMod val="75000"/>
                  </a:schemeClr>
                </a:solidFill>
              </a:rPr>
              <a:t>LEADER en Asturias</a:t>
            </a:r>
            <a:endParaRPr lang="es-E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1510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Convenio de colaboración estable hasta 2022</a:t>
            </a:r>
          </a:p>
          <a:p>
            <a:pPr lvl="0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Asignación concreta de recursos financieros </a:t>
            </a:r>
          </a:p>
          <a:p>
            <a:pPr lvl="0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Doble papel de los grupos; beneficiario (gastos propios), y colaborador con la administración (gastos de terceros). </a:t>
            </a:r>
          </a:p>
          <a:p>
            <a:pPr lvl="0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Distribución de la dotación</a:t>
            </a:r>
          </a:p>
          <a:p>
            <a:pPr lvl="1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20%  Funcionamiento</a:t>
            </a:r>
          </a:p>
          <a:p>
            <a:pPr lvl="1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2,5% Animación </a:t>
            </a:r>
          </a:p>
          <a:p>
            <a:pPr lvl="1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2,5% Cooperación</a:t>
            </a:r>
          </a:p>
          <a:p>
            <a:pPr lvl="1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15 %  Inversiones no productivas  </a:t>
            </a:r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60 % Inversiones productivas</a:t>
            </a:r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es-ES_tradnl" sz="2000" dirty="0" smtClean="0">
                <a:solidFill>
                  <a:srgbClr val="002060"/>
                </a:solidFill>
                <a:latin typeface="+mj-lt"/>
              </a:rPr>
              <a:t>Funciones reservadas a la administración: fijación de normativa reguladora, informes de elegibilidad, adveración de resoluciones, y pago material a beneficiarios</a:t>
            </a:r>
            <a:r>
              <a:rPr lang="es-ES_tradnl" sz="19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s-ES" sz="19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es-ES" dirty="0">
              <a:latin typeface="+mj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00" y="6093519"/>
            <a:ext cx="2361934" cy="5832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30652"/>
            <a:ext cx="1944216" cy="565617"/>
          </a:xfrm>
          <a:prstGeom prst="rect">
            <a:avLst/>
          </a:prstGeom>
        </p:spPr>
      </p:pic>
      <p:pic>
        <p:nvPicPr>
          <p:cNvPr id="7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44743" cy="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Fotografias\Pajaros\IMG_20160311_190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32" y="3140968"/>
            <a:ext cx="1690159" cy="12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8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290513"/>
            <a:ext cx="8426450" cy="5805487"/>
          </a:xfrm>
          <a:noFill/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41494"/>
            <a:ext cx="2958705" cy="73058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41495"/>
            <a:ext cx="2541768" cy="745967"/>
          </a:xfrm>
          <a:prstGeom prst="rect">
            <a:avLst/>
          </a:prstGeom>
        </p:spPr>
      </p:pic>
      <p:pic>
        <p:nvPicPr>
          <p:cNvPr id="5" name="Picture 2" descr="http://readerasturias.org/wp-content/uploads/2018/01/LeaderYAdmLocalBanner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7016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32913"/>
      </p:ext>
    </p:extLst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732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822</Words>
  <Application>Microsoft Office PowerPoint</Application>
  <PresentationFormat>Presentación en pantalla (4:3)</PresentationFormat>
  <Paragraphs>209</Paragraphs>
  <Slides>18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Tema de Office</vt:lpstr>
      <vt:lpstr>Diseño predeterminado</vt:lpstr>
      <vt:lpstr>1_Diseño predeterminado</vt:lpstr>
      <vt:lpstr>2_Diseño predeterminado</vt:lpstr>
      <vt:lpstr>3_Diseño predeterminado</vt:lpstr>
      <vt:lpstr>Gráfico</vt:lpstr>
      <vt:lpstr>Presentación de PowerPoint</vt:lpstr>
      <vt:lpstr>Presentación de PowerPoint</vt:lpstr>
      <vt:lpstr>Presentación de PowerPoint</vt:lpstr>
      <vt:lpstr>Una mirada valiente ante el espejo…</vt:lpstr>
      <vt:lpstr>Presentación de PowerPoint</vt:lpstr>
      <vt:lpstr>LEADER como parte de otro tipo de respuesta</vt:lpstr>
      <vt:lpstr>Por precisar…..</vt:lpstr>
      <vt:lpstr>LEADER en Asturias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Pero,... Volvamos a los principios…</vt:lpstr>
      <vt:lpstr>Deberes para tener futuro</vt:lpstr>
      <vt:lpstr>Y entre tanto…</vt:lpstr>
      <vt:lpstr>Y al empezar a andar,… recordar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jcasas</dc:creator>
  <cp:lastModifiedBy>DGTIC</cp:lastModifiedBy>
  <cp:revision>45</cp:revision>
  <dcterms:created xsi:type="dcterms:W3CDTF">2012-11-10T12:52:42Z</dcterms:created>
  <dcterms:modified xsi:type="dcterms:W3CDTF">2018-01-24T00:38:18Z</dcterms:modified>
</cp:coreProperties>
</file>