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rels" ContentType="application/vnd.openxmlformats-package.relationships+xml"/>
  <Default Extension="tmp" ContentType="image/png"/>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56" r:id="rId6"/>
    <p:sldId id="261" r:id="rId7"/>
    <p:sldId id="262" r:id="rId8"/>
    <p:sldId id="263"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72" d="100"/>
          <a:sy n="72" d="100"/>
        </p:scale>
        <p:origin x="5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639274-0007-430A-AC4B-0925B90D9D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346812-9943-42A1-8341-495C13A394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3560DC-1B92-4818-80CA-CE17E1A848EA}"/>
              </a:ext>
            </a:extLst>
          </p:cNvPr>
          <p:cNvSpPr>
            <a:spLocks noGrp="1"/>
          </p:cNvSpPr>
          <p:nvPr>
            <p:ph type="dt" sz="half" idx="10"/>
          </p:nvPr>
        </p:nvSpPr>
        <p:spPr/>
        <p:txBody>
          <a:bodyPr/>
          <a:lstStyle/>
          <a:p>
            <a:fld id="{D913C79E-A838-44A5-833A-9E687DDF9D11}" type="datetimeFigureOut">
              <a:rPr lang="es-ES" smtClean="0"/>
              <a:t>27/05/2020</a:t>
            </a:fld>
            <a:endParaRPr lang="es-ES"/>
          </a:p>
        </p:txBody>
      </p:sp>
      <p:sp>
        <p:nvSpPr>
          <p:cNvPr id="5" name="Marcador de pie de página 4">
            <a:extLst>
              <a:ext uri="{FF2B5EF4-FFF2-40B4-BE49-F238E27FC236}">
                <a16:creationId xmlns:a16="http://schemas.microsoft.com/office/drawing/2014/main" id="{C92A102C-7C5E-404D-B6C2-EF90ACE6B9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8A7356-6BC1-4525-81E8-C078DC2D8CF6}"/>
              </a:ext>
            </a:extLst>
          </p:cNvPr>
          <p:cNvSpPr>
            <a:spLocks noGrp="1"/>
          </p:cNvSpPr>
          <p:nvPr>
            <p:ph type="sldNum" sz="quarter" idx="12"/>
          </p:nvPr>
        </p:nvSpPr>
        <p:spPr/>
        <p:txBody>
          <a:bodyPr/>
          <a:lstStyle/>
          <a:p>
            <a:fld id="{CD04E9DB-2C63-405F-8150-7625866C6F96}" type="slidenum">
              <a:rPr lang="es-ES" smtClean="0"/>
              <a:t>‹Nº›</a:t>
            </a:fld>
            <a:endParaRPr lang="es-ES"/>
          </a:p>
        </p:txBody>
      </p:sp>
    </p:spTree>
    <p:extLst>
      <p:ext uri="{BB962C8B-B14F-4D97-AF65-F5344CB8AC3E}">
        <p14:creationId xmlns:p14="http://schemas.microsoft.com/office/powerpoint/2010/main" val="2037116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7EBF-ACA5-448C-9293-D2E762C146D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999FD8-9F21-4FEC-A1E9-CEEC1F68129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BFF396-E0B8-4A98-A8B2-8AD7B833C558}"/>
              </a:ext>
            </a:extLst>
          </p:cNvPr>
          <p:cNvSpPr>
            <a:spLocks noGrp="1"/>
          </p:cNvSpPr>
          <p:nvPr>
            <p:ph type="dt" sz="half" idx="10"/>
          </p:nvPr>
        </p:nvSpPr>
        <p:spPr/>
        <p:txBody>
          <a:bodyPr/>
          <a:lstStyle/>
          <a:p>
            <a:fld id="{D913C79E-A838-44A5-833A-9E687DDF9D11}" type="datetimeFigureOut">
              <a:rPr lang="es-ES" smtClean="0"/>
              <a:t>27/05/2020</a:t>
            </a:fld>
            <a:endParaRPr lang="es-ES"/>
          </a:p>
        </p:txBody>
      </p:sp>
      <p:sp>
        <p:nvSpPr>
          <p:cNvPr id="5" name="Marcador de pie de página 4">
            <a:extLst>
              <a:ext uri="{FF2B5EF4-FFF2-40B4-BE49-F238E27FC236}">
                <a16:creationId xmlns:a16="http://schemas.microsoft.com/office/drawing/2014/main" id="{A3A8A0D4-2732-431B-9E07-EEB6A127FCF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5E85CFD-54A2-4A7F-86FD-349EE2D69445}"/>
              </a:ext>
            </a:extLst>
          </p:cNvPr>
          <p:cNvSpPr>
            <a:spLocks noGrp="1"/>
          </p:cNvSpPr>
          <p:nvPr>
            <p:ph type="sldNum" sz="quarter" idx="12"/>
          </p:nvPr>
        </p:nvSpPr>
        <p:spPr/>
        <p:txBody>
          <a:bodyPr/>
          <a:lstStyle/>
          <a:p>
            <a:fld id="{CD04E9DB-2C63-405F-8150-7625866C6F96}" type="slidenum">
              <a:rPr lang="es-ES" smtClean="0"/>
              <a:t>‹Nº›</a:t>
            </a:fld>
            <a:endParaRPr lang="es-ES"/>
          </a:p>
        </p:txBody>
      </p:sp>
    </p:spTree>
    <p:extLst>
      <p:ext uri="{BB962C8B-B14F-4D97-AF65-F5344CB8AC3E}">
        <p14:creationId xmlns:p14="http://schemas.microsoft.com/office/powerpoint/2010/main" val="365558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9D1F428-B0C9-44B3-8454-D7FC8DF738E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51A5B47-6F66-41D4-A870-CE760B170D2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86C5A8-EFB3-41F7-8C08-C6CB6C4D73C1}"/>
              </a:ext>
            </a:extLst>
          </p:cNvPr>
          <p:cNvSpPr>
            <a:spLocks noGrp="1"/>
          </p:cNvSpPr>
          <p:nvPr>
            <p:ph type="dt" sz="half" idx="10"/>
          </p:nvPr>
        </p:nvSpPr>
        <p:spPr/>
        <p:txBody>
          <a:bodyPr/>
          <a:lstStyle/>
          <a:p>
            <a:fld id="{D913C79E-A838-44A5-833A-9E687DDF9D11}" type="datetimeFigureOut">
              <a:rPr lang="es-ES" smtClean="0"/>
              <a:t>27/05/2020</a:t>
            </a:fld>
            <a:endParaRPr lang="es-ES"/>
          </a:p>
        </p:txBody>
      </p:sp>
      <p:sp>
        <p:nvSpPr>
          <p:cNvPr id="5" name="Marcador de pie de página 4">
            <a:extLst>
              <a:ext uri="{FF2B5EF4-FFF2-40B4-BE49-F238E27FC236}">
                <a16:creationId xmlns:a16="http://schemas.microsoft.com/office/drawing/2014/main" id="{8927741C-75EE-4390-83CA-6806699993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85D56F-9AC0-46C9-B4D3-CCBBB1C7F809}"/>
              </a:ext>
            </a:extLst>
          </p:cNvPr>
          <p:cNvSpPr>
            <a:spLocks noGrp="1"/>
          </p:cNvSpPr>
          <p:nvPr>
            <p:ph type="sldNum" sz="quarter" idx="12"/>
          </p:nvPr>
        </p:nvSpPr>
        <p:spPr/>
        <p:txBody>
          <a:bodyPr/>
          <a:lstStyle/>
          <a:p>
            <a:fld id="{CD04E9DB-2C63-405F-8150-7625866C6F96}" type="slidenum">
              <a:rPr lang="es-ES" smtClean="0"/>
              <a:t>‹Nº›</a:t>
            </a:fld>
            <a:endParaRPr lang="es-ES"/>
          </a:p>
        </p:txBody>
      </p:sp>
    </p:spTree>
    <p:extLst>
      <p:ext uri="{BB962C8B-B14F-4D97-AF65-F5344CB8AC3E}">
        <p14:creationId xmlns:p14="http://schemas.microsoft.com/office/powerpoint/2010/main" val="109776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354BF2-B28B-41EF-83EC-13993631503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8F3DCA-AF5B-4641-B6B2-A2A9145F7A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DF6708-549E-4C49-A030-10D8369A8289}"/>
              </a:ext>
            </a:extLst>
          </p:cNvPr>
          <p:cNvSpPr>
            <a:spLocks noGrp="1"/>
          </p:cNvSpPr>
          <p:nvPr>
            <p:ph type="dt" sz="half" idx="10"/>
          </p:nvPr>
        </p:nvSpPr>
        <p:spPr/>
        <p:txBody>
          <a:bodyPr/>
          <a:lstStyle/>
          <a:p>
            <a:fld id="{D913C79E-A838-44A5-833A-9E687DDF9D11}" type="datetimeFigureOut">
              <a:rPr lang="es-ES" smtClean="0"/>
              <a:t>27/05/2020</a:t>
            </a:fld>
            <a:endParaRPr lang="es-ES"/>
          </a:p>
        </p:txBody>
      </p:sp>
      <p:sp>
        <p:nvSpPr>
          <p:cNvPr id="5" name="Marcador de pie de página 4">
            <a:extLst>
              <a:ext uri="{FF2B5EF4-FFF2-40B4-BE49-F238E27FC236}">
                <a16:creationId xmlns:a16="http://schemas.microsoft.com/office/drawing/2014/main" id="{4097F8C7-0786-4FE7-8DCF-FBA152F470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DAF196-C4EF-4C17-A029-67C504AA3A5E}"/>
              </a:ext>
            </a:extLst>
          </p:cNvPr>
          <p:cNvSpPr>
            <a:spLocks noGrp="1"/>
          </p:cNvSpPr>
          <p:nvPr>
            <p:ph type="sldNum" sz="quarter" idx="12"/>
          </p:nvPr>
        </p:nvSpPr>
        <p:spPr/>
        <p:txBody>
          <a:bodyPr/>
          <a:lstStyle/>
          <a:p>
            <a:fld id="{CD04E9DB-2C63-405F-8150-7625866C6F96}" type="slidenum">
              <a:rPr lang="es-ES" smtClean="0"/>
              <a:t>‹Nº›</a:t>
            </a:fld>
            <a:endParaRPr lang="es-ES"/>
          </a:p>
        </p:txBody>
      </p:sp>
    </p:spTree>
    <p:extLst>
      <p:ext uri="{BB962C8B-B14F-4D97-AF65-F5344CB8AC3E}">
        <p14:creationId xmlns:p14="http://schemas.microsoft.com/office/powerpoint/2010/main" val="303157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46E45D-D2BC-4134-907C-AE740ED558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42EAC7-EECE-43E6-ADA6-F55BDD005A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DC7657-FEFD-427A-8E67-B675C49CF6F1}"/>
              </a:ext>
            </a:extLst>
          </p:cNvPr>
          <p:cNvSpPr>
            <a:spLocks noGrp="1"/>
          </p:cNvSpPr>
          <p:nvPr>
            <p:ph type="dt" sz="half" idx="10"/>
          </p:nvPr>
        </p:nvSpPr>
        <p:spPr/>
        <p:txBody>
          <a:bodyPr/>
          <a:lstStyle/>
          <a:p>
            <a:fld id="{D913C79E-A838-44A5-833A-9E687DDF9D11}" type="datetimeFigureOut">
              <a:rPr lang="es-ES" smtClean="0"/>
              <a:t>27/05/2020</a:t>
            </a:fld>
            <a:endParaRPr lang="es-ES"/>
          </a:p>
        </p:txBody>
      </p:sp>
      <p:sp>
        <p:nvSpPr>
          <p:cNvPr id="5" name="Marcador de pie de página 4">
            <a:extLst>
              <a:ext uri="{FF2B5EF4-FFF2-40B4-BE49-F238E27FC236}">
                <a16:creationId xmlns:a16="http://schemas.microsoft.com/office/drawing/2014/main" id="{C2CC9A57-8FEE-4509-AA66-10C9DBE728B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6C3CA6-7FF9-4FDC-AFBC-0B36E517034C}"/>
              </a:ext>
            </a:extLst>
          </p:cNvPr>
          <p:cNvSpPr>
            <a:spLocks noGrp="1"/>
          </p:cNvSpPr>
          <p:nvPr>
            <p:ph type="sldNum" sz="quarter" idx="12"/>
          </p:nvPr>
        </p:nvSpPr>
        <p:spPr/>
        <p:txBody>
          <a:bodyPr/>
          <a:lstStyle/>
          <a:p>
            <a:fld id="{CD04E9DB-2C63-405F-8150-7625866C6F96}" type="slidenum">
              <a:rPr lang="es-ES" smtClean="0"/>
              <a:t>‹Nº›</a:t>
            </a:fld>
            <a:endParaRPr lang="es-ES"/>
          </a:p>
        </p:txBody>
      </p:sp>
    </p:spTree>
    <p:extLst>
      <p:ext uri="{BB962C8B-B14F-4D97-AF65-F5344CB8AC3E}">
        <p14:creationId xmlns:p14="http://schemas.microsoft.com/office/powerpoint/2010/main" val="389193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4A60E6-9E22-467A-B1AB-18CCADFAE64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1D2930C-2105-468F-8760-3F5CB0FE3F0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3564B8-CCA2-47DB-A5A7-230B84B817D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33942C5-C2AA-48A9-90E8-972F1E20D8D6}"/>
              </a:ext>
            </a:extLst>
          </p:cNvPr>
          <p:cNvSpPr>
            <a:spLocks noGrp="1"/>
          </p:cNvSpPr>
          <p:nvPr>
            <p:ph type="dt" sz="half" idx="10"/>
          </p:nvPr>
        </p:nvSpPr>
        <p:spPr/>
        <p:txBody>
          <a:bodyPr/>
          <a:lstStyle/>
          <a:p>
            <a:fld id="{D913C79E-A838-44A5-833A-9E687DDF9D11}" type="datetimeFigureOut">
              <a:rPr lang="es-ES" smtClean="0"/>
              <a:t>27/05/2020</a:t>
            </a:fld>
            <a:endParaRPr lang="es-ES"/>
          </a:p>
        </p:txBody>
      </p:sp>
      <p:sp>
        <p:nvSpPr>
          <p:cNvPr id="6" name="Marcador de pie de página 5">
            <a:extLst>
              <a:ext uri="{FF2B5EF4-FFF2-40B4-BE49-F238E27FC236}">
                <a16:creationId xmlns:a16="http://schemas.microsoft.com/office/drawing/2014/main" id="{1BC23EDB-1041-49F1-83DE-C7187B9E0B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7F16C40-41ED-42FB-9D2E-5E5F39CD042E}"/>
              </a:ext>
            </a:extLst>
          </p:cNvPr>
          <p:cNvSpPr>
            <a:spLocks noGrp="1"/>
          </p:cNvSpPr>
          <p:nvPr>
            <p:ph type="sldNum" sz="quarter" idx="12"/>
          </p:nvPr>
        </p:nvSpPr>
        <p:spPr/>
        <p:txBody>
          <a:bodyPr/>
          <a:lstStyle/>
          <a:p>
            <a:fld id="{CD04E9DB-2C63-405F-8150-7625866C6F96}" type="slidenum">
              <a:rPr lang="es-ES" smtClean="0"/>
              <a:t>‹Nº›</a:t>
            </a:fld>
            <a:endParaRPr lang="es-ES"/>
          </a:p>
        </p:txBody>
      </p:sp>
    </p:spTree>
    <p:extLst>
      <p:ext uri="{BB962C8B-B14F-4D97-AF65-F5344CB8AC3E}">
        <p14:creationId xmlns:p14="http://schemas.microsoft.com/office/powerpoint/2010/main" val="354890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4780F-FE98-45FF-928E-BD7298D8ED6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0A658-20B5-4E23-A590-19DAAF4138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210B311-FF86-4AD7-B120-B604CC2856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97992D-DDAD-4AAB-B160-CCEFCF2F1C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1FD6593-AC54-4669-AEAC-C1023977B0C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CCB905-E2C3-4D9F-8904-6CCE48C92B17}"/>
              </a:ext>
            </a:extLst>
          </p:cNvPr>
          <p:cNvSpPr>
            <a:spLocks noGrp="1"/>
          </p:cNvSpPr>
          <p:nvPr>
            <p:ph type="dt" sz="half" idx="10"/>
          </p:nvPr>
        </p:nvSpPr>
        <p:spPr/>
        <p:txBody>
          <a:bodyPr/>
          <a:lstStyle/>
          <a:p>
            <a:fld id="{D913C79E-A838-44A5-833A-9E687DDF9D11}" type="datetimeFigureOut">
              <a:rPr lang="es-ES" smtClean="0"/>
              <a:t>27/05/2020</a:t>
            </a:fld>
            <a:endParaRPr lang="es-ES"/>
          </a:p>
        </p:txBody>
      </p:sp>
      <p:sp>
        <p:nvSpPr>
          <p:cNvPr id="8" name="Marcador de pie de página 7">
            <a:extLst>
              <a:ext uri="{FF2B5EF4-FFF2-40B4-BE49-F238E27FC236}">
                <a16:creationId xmlns:a16="http://schemas.microsoft.com/office/drawing/2014/main" id="{02CE2FA7-48BF-44D3-BFC9-6721D2D4346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E5167A7-978E-4E11-A488-FFFBBB9D0721}"/>
              </a:ext>
            </a:extLst>
          </p:cNvPr>
          <p:cNvSpPr>
            <a:spLocks noGrp="1"/>
          </p:cNvSpPr>
          <p:nvPr>
            <p:ph type="sldNum" sz="quarter" idx="12"/>
          </p:nvPr>
        </p:nvSpPr>
        <p:spPr/>
        <p:txBody>
          <a:bodyPr/>
          <a:lstStyle/>
          <a:p>
            <a:fld id="{CD04E9DB-2C63-405F-8150-7625866C6F96}" type="slidenum">
              <a:rPr lang="es-ES" smtClean="0"/>
              <a:t>‹Nº›</a:t>
            </a:fld>
            <a:endParaRPr lang="es-ES"/>
          </a:p>
        </p:txBody>
      </p:sp>
    </p:spTree>
    <p:extLst>
      <p:ext uri="{BB962C8B-B14F-4D97-AF65-F5344CB8AC3E}">
        <p14:creationId xmlns:p14="http://schemas.microsoft.com/office/powerpoint/2010/main" val="1715396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F2EE2-B563-44FA-AA39-8463285037A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90B1BB4-0009-4C0C-B998-681284C3BB66}"/>
              </a:ext>
            </a:extLst>
          </p:cNvPr>
          <p:cNvSpPr>
            <a:spLocks noGrp="1"/>
          </p:cNvSpPr>
          <p:nvPr>
            <p:ph type="dt" sz="half" idx="10"/>
          </p:nvPr>
        </p:nvSpPr>
        <p:spPr/>
        <p:txBody>
          <a:bodyPr/>
          <a:lstStyle/>
          <a:p>
            <a:fld id="{D913C79E-A838-44A5-833A-9E687DDF9D11}" type="datetimeFigureOut">
              <a:rPr lang="es-ES" smtClean="0"/>
              <a:t>27/05/2020</a:t>
            </a:fld>
            <a:endParaRPr lang="es-ES"/>
          </a:p>
        </p:txBody>
      </p:sp>
      <p:sp>
        <p:nvSpPr>
          <p:cNvPr id="4" name="Marcador de pie de página 3">
            <a:extLst>
              <a:ext uri="{FF2B5EF4-FFF2-40B4-BE49-F238E27FC236}">
                <a16:creationId xmlns:a16="http://schemas.microsoft.com/office/drawing/2014/main" id="{C6FBDDB5-7A9F-47AC-9F67-30C9265D52E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721B927-CB4D-4F13-A2B4-90AB19FDCFD4}"/>
              </a:ext>
            </a:extLst>
          </p:cNvPr>
          <p:cNvSpPr>
            <a:spLocks noGrp="1"/>
          </p:cNvSpPr>
          <p:nvPr>
            <p:ph type="sldNum" sz="quarter" idx="12"/>
          </p:nvPr>
        </p:nvSpPr>
        <p:spPr/>
        <p:txBody>
          <a:bodyPr/>
          <a:lstStyle/>
          <a:p>
            <a:fld id="{CD04E9DB-2C63-405F-8150-7625866C6F96}" type="slidenum">
              <a:rPr lang="es-ES" smtClean="0"/>
              <a:t>‹Nº›</a:t>
            </a:fld>
            <a:endParaRPr lang="es-ES"/>
          </a:p>
        </p:txBody>
      </p:sp>
    </p:spTree>
    <p:extLst>
      <p:ext uri="{BB962C8B-B14F-4D97-AF65-F5344CB8AC3E}">
        <p14:creationId xmlns:p14="http://schemas.microsoft.com/office/powerpoint/2010/main" val="90652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E812CF-C115-4514-8B8C-E6BBA04DB25B}"/>
              </a:ext>
            </a:extLst>
          </p:cNvPr>
          <p:cNvSpPr>
            <a:spLocks noGrp="1"/>
          </p:cNvSpPr>
          <p:nvPr>
            <p:ph type="dt" sz="half" idx="10"/>
          </p:nvPr>
        </p:nvSpPr>
        <p:spPr/>
        <p:txBody>
          <a:bodyPr/>
          <a:lstStyle/>
          <a:p>
            <a:fld id="{D913C79E-A838-44A5-833A-9E687DDF9D11}" type="datetimeFigureOut">
              <a:rPr lang="es-ES" smtClean="0"/>
              <a:t>27/05/2020</a:t>
            </a:fld>
            <a:endParaRPr lang="es-ES"/>
          </a:p>
        </p:txBody>
      </p:sp>
      <p:sp>
        <p:nvSpPr>
          <p:cNvPr id="3" name="Marcador de pie de página 2">
            <a:extLst>
              <a:ext uri="{FF2B5EF4-FFF2-40B4-BE49-F238E27FC236}">
                <a16:creationId xmlns:a16="http://schemas.microsoft.com/office/drawing/2014/main" id="{32C63B74-486C-4A77-84C2-D7B1E123C8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C99B0FD-7725-4CE3-9F90-1687609ECDBA}"/>
              </a:ext>
            </a:extLst>
          </p:cNvPr>
          <p:cNvSpPr>
            <a:spLocks noGrp="1"/>
          </p:cNvSpPr>
          <p:nvPr>
            <p:ph type="sldNum" sz="quarter" idx="12"/>
          </p:nvPr>
        </p:nvSpPr>
        <p:spPr/>
        <p:txBody>
          <a:bodyPr/>
          <a:lstStyle/>
          <a:p>
            <a:fld id="{CD04E9DB-2C63-405F-8150-7625866C6F96}" type="slidenum">
              <a:rPr lang="es-ES" smtClean="0"/>
              <a:t>‹Nº›</a:t>
            </a:fld>
            <a:endParaRPr lang="es-ES"/>
          </a:p>
        </p:txBody>
      </p:sp>
    </p:spTree>
    <p:extLst>
      <p:ext uri="{BB962C8B-B14F-4D97-AF65-F5344CB8AC3E}">
        <p14:creationId xmlns:p14="http://schemas.microsoft.com/office/powerpoint/2010/main" val="230570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D8EC4-FBBF-4007-AEFC-E292B259C08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BBE0E34-45CA-4B56-B506-4D88DE619B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FB0DCE5-48DD-4365-9B4B-6F5A6EFF1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26A4B26-9EB6-49A8-998D-367900AC42A9}"/>
              </a:ext>
            </a:extLst>
          </p:cNvPr>
          <p:cNvSpPr>
            <a:spLocks noGrp="1"/>
          </p:cNvSpPr>
          <p:nvPr>
            <p:ph type="dt" sz="half" idx="10"/>
          </p:nvPr>
        </p:nvSpPr>
        <p:spPr/>
        <p:txBody>
          <a:bodyPr/>
          <a:lstStyle/>
          <a:p>
            <a:fld id="{D913C79E-A838-44A5-833A-9E687DDF9D11}" type="datetimeFigureOut">
              <a:rPr lang="es-ES" smtClean="0"/>
              <a:t>27/05/2020</a:t>
            </a:fld>
            <a:endParaRPr lang="es-ES"/>
          </a:p>
        </p:txBody>
      </p:sp>
      <p:sp>
        <p:nvSpPr>
          <p:cNvPr id="6" name="Marcador de pie de página 5">
            <a:extLst>
              <a:ext uri="{FF2B5EF4-FFF2-40B4-BE49-F238E27FC236}">
                <a16:creationId xmlns:a16="http://schemas.microsoft.com/office/drawing/2014/main" id="{4C092278-3349-443B-BFE7-A63C3411A56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2F9D0C-6E05-48C0-BC5D-2F685365355A}"/>
              </a:ext>
            </a:extLst>
          </p:cNvPr>
          <p:cNvSpPr>
            <a:spLocks noGrp="1"/>
          </p:cNvSpPr>
          <p:nvPr>
            <p:ph type="sldNum" sz="quarter" idx="12"/>
          </p:nvPr>
        </p:nvSpPr>
        <p:spPr/>
        <p:txBody>
          <a:bodyPr/>
          <a:lstStyle/>
          <a:p>
            <a:fld id="{CD04E9DB-2C63-405F-8150-7625866C6F96}" type="slidenum">
              <a:rPr lang="es-ES" smtClean="0"/>
              <a:t>‹Nº›</a:t>
            </a:fld>
            <a:endParaRPr lang="es-ES"/>
          </a:p>
        </p:txBody>
      </p:sp>
    </p:spTree>
    <p:extLst>
      <p:ext uri="{BB962C8B-B14F-4D97-AF65-F5344CB8AC3E}">
        <p14:creationId xmlns:p14="http://schemas.microsoft.com/office/powerpoint/2010/main" val="352790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AA55EC-F03E-44B3-93F9-C4C8A53C6EC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709F259-93FB-4DFA-80D3-A3617B380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30DF172-A4BD-4B53-A740-BC01BBA00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5D6CFC-6D85-4562-B5F3-FF604CF86E94}"/>
              </a:ext>
            </a:extLst>
          </p:cNvPr>
          <p:cNvSpPr>
            <a:spLocks noGrp="1"/>
          </p:cNvSpPr>
          <p:nvPr>
            <p:ph type="dt" sz="half" idx="10"/>
          </p:nvPr>
        </p:nvSpPr>
        <p:spPr/>
        <p:txBody>
          <a:bodyPr/>
          <a:lstStyle/>
          <a:p>
            <a:fld id="{D913C79E-A838-44A5-833A-9E687DDF9D11}" type="datetimeFigureOut">
              <a:rPr lang="es-ES" smtClean="0"/>
              <a:t>27/05/2020</a:t>
            </a:fld>
            <a:endParaRPr lang="es-ES"/>
          </a:p>
        </p:txBody>
      </p:sp>
      <p:sp>
        <p:nvSpPr>
          <p:cNvPr id="6" name="Marcador de pie de página 5">
            <a:extLst>
              <a:ext uri="{FF2B5EF4-FFF2-40B4-BE49-F238E27FC236}">
                <a16:creationId xmlns:a16="http://schemas.microsoft.com/office/drawing/2014/main" id="{F06B0580-7AE7-4574-BB42-6D1506A48D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A630BF-7F0A-40FE-9476-D71908CEC9C2}"/>
              </a:ext>
            </a:extLst>
          </p:cNvPr>
          <p:cNvSpPr>
            <a:spLocks noGrp="1"/>
          </p:cNvSpPr>
          <p:nvPr>
            <p:ph type="sldNum" sz="quarter" idx="12"/>
          </p:nvPr>
        </p:nvSpPr>
        <p:spPr/>
        <p:txBody>
          <a:bodyPr/>
          <a:lstStyle/>
          <a:p>
            <a:fld id="{CD04E9DB-2C63-405F-8150-7625866C6F96}" type="slidenum">
              <a:rPr lang="es-ES" smtClean="0"/>
              <a:t>‹Nº›</a:t>
            </a:fld>
            <a:endParaRPr lang="es-ES"/>
          </a:p>
        </p:txBody>
      </p:sp>
    </p:spTree>
    <p:extLst>
      <p:ext uri="{BB962C8B-B14F-4D97-AF65-F5344CB8AC3E}">
        <p14:creationId xmlns:p14="http://schemas.microsoft.com/office/powerpoint/2010/main" val="42190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EB86977-B4AC-483F-BE60-C31426C25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147023-825E-4DE3-AC15-487B30A64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5A14C-C687-4E90-9FB6-867C57D3F3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3C79E-A838-44A5-833A-9E687DDF9D11}" type="datetimeFigureOut">
              <a:rPr lang="es-ES" smtClean="0"/>
              <a:t>27/05/2020</a:t>
            </a:fld>
            <a:endParaRPr lang="es-ES"/>
          </a:p>
        </p:txBody>
      </p:sp>
      <p:sp>
        <p:nvSpPr>
          <p:cNvPr id="5" name="Marcador de pie de página 4">
            <a:extLst>
              <a:ext uri="{FF2B5EF4-FFF2-40B4-BE49-F238E27FC236}">
                <a16:creationId xmlns:a16="http://schemas.microsoft.com/office/drawing/2014/main" id="{8AE2B846-1006-43AF-AB24-C08E8E6482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1340CA1-8B65-43AE-927C-AC1969779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4E9DB-2C63-405F-8150-7625866C6F96}" type="slidenum">
              <a:rPr lang="es-ES" smtClean="0"/>
              <a:t>‹Nº›</a:t>
            </a:fld>
            <a:endParaRPr lang="es-ES"/>
          </a:p>
        </p:txBody>
      </p:sp>
    </p:spTree>
    <p:extLst>
      <p:ext uri="{BB962C8B-B14F-4D97-AF65-F5344CB8AC3E}">
        <p14:creationId xmlns:p14="http://schemas.microsoft.com/office/powerpoint/2010/main" val="2025991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hyperlink" Target="https://ec.europa.eu/commission/presscorner/detail/en/IP_20_582"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image" Target="../media/image4.tmp"/><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hyperlink" Target="https://eur-lex.europa.eu/legal-content/ES/TXT/PDF/?uri=CELEX:32020R0531&amp;qid=1588594367010&amp;from=ES"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2.wmf"/><Relationship Id="rId11" Type="http://schemas.openxmlformats.org/officeDocument/2006/relationships/hyperlink" Target="https://www.ico.es/web/ico/linea-avales-covid-19" TargetMode="External"/><Relationship Id="rId5" Type="http://schemas.openxmlformats.org/officeDocument/2006/relationships/oleObject" Target="../embeddings/oleObject7.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539042B-7603-4EA4-89B8-A5A7F4FC0282}"/>
              </a:ext>
            </a:extLst>
          </p:cNvPr>
          <p:cNvSpPr txBox="1"/>
          <p:nvPr/>
        </p:nvSpPr>
        <p:spPr>
          <a:xfrm>
            <a:off x="3808757" y="542991"/>
            <a:ext cx="5367131" cy="369332"/>
          </a:xfrm>
          <a:prstGeom prst="rect">
            <a:avLst/>
          </a:prstGeom>
          <a:noFill/>
        </p:spPr>
        <p:txBody>
          <a:bodyPr wrap="square" rtlCol="0">
            <a:spAutoFit/>
          </a:bodyPr>
          <a:lstStyle/>
          <a:p>
            <a:pPr algn="just"/>
            <a:r>
              <a:rPr lang="es-ES" b="1" dirty="0">
                <a:solidFill>
                  <a:schemeClr val="accent2">
                    <a:lumMod val="75000"/>
                  </a:schemeClr>
                </a:solidFill>
              </a:rPr>
              <a:t>LEADER EN TIEMPOS DEL COVID (Asturias 26/05/2020)</a:t>
            </a:r>
          </a:p>
        </p:txBody>
      </p:sp>
      <p:pic>
        <p:nvPicPr>
          <p:cNvPr id="6" name="Imagen 5">
            <a:extLst>
              <a:ext uri="{FF2B5EF4-FFF2-40B4-BE49-F238E27FC236}">
                <a16:creationId xmlns:a16="http://schemas.microsoft.com/office/drawing/2014/main" id="{92606C5C-37A6-42A0-9D88-CCF87C139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754" y="1773381"/>
            <a:ext cx="7154273" cy="2702583"/>
          </a:xfrm>
          <a:prstGeom prst="rect">
            <a:avLst/>
          </a:prstGeom>
        </p:spPr>
      </p:pic>
      <p:graphicFrame>
        <p:nvGraphicFramePr>
          <p:cNvPr id="4" name="Objeto 3">
            <a:extLst>
              <a:ext uri="{FF2B5EF4-FFF2-40B4-BE49-F238E27FC236}">
                <a16:creationId xmlns:a16="http://schemas.microsoft.com/office/drawing/2014/main" id="{5C3411E7-77A7-4B3D-BBF3-B8C6407237CF}"/>
              </a:ext>
            </a:extLst>
          </p:cNvPr>
          <p:cNvGraphicFramePr>
            <a:graphicFrameLocks noChangeAspect="1"/>
          </p:cNvGraphicFramePr>
          <p:nvPr>
            <p:extLst>
              <p:ext uri="{D42A27DB-BD31-4B8C-83A1-F6EECF244321}">
                <p14:modId xmlns:p14="http://schemas.microsoft.com/office/powerpoint/2010/main" val="240265585"/>
              </p:ext>
            </p:extLst>
          </p:nvPr>
        </p:nvGraphicFramePr>
        <p:xfrm>
          <a:off x="6492323" y="4475965"/>
          <a:ext cx="2838450" cy="928514"/>
        </p:xfrm>
        <a:graphic>
          <a:graphicData uri="http://schemas.openxmlformats.org/presentationml/2006/ole">
            <mc:AlternateContent xmlns:mc="http://schemas.openxmlformats.org/markup-compatibility/2006">
              <mc:Choice xmlns:v="urn:schemas-microsoft-com:vml" Requires="v">
                <p:oleObj spid="_x0000_s2068" name="Objeto empaquetador del shell" showAsIcon="1" r:id="rId4" imgW="2837880" imgH="1012680" progId="Package">
                  <p:embed/>
                </p:oleObj>
              </mc:Choice>
              <mc:Fallback>
                <p:oleObj name="Objeto empaquetador del shell" showAsIcon="1" r:id="rId4" imgW="2837880" imgH="1012680" progId="Package">
                  <p:embed/>
                  <p:pic>
                    <p:nvPicPr>
                      <p:cNvPr id="0" name=""/>
                      <p:cNvPicPr/>
                      <p:nvPr/>
                    </p:nvPicPr>
                    <p:blipFill>
                      <a:blip r:embed="rId5"/>
                      <a:stretch>
                        <a:fillRect/>
                      </a:stretch>
                    </p:blipFill>
                    <p:spPr>
                      <a:xfrm>
                        <a:off x="6492323" y="4475965"/>
                        <a:ext cx="2838450" cy="928514"/>
                      </a:xfrm>
                      <a:prstGeom prst="rect">
                        <a:avLst/>
                      </a:prstGeom>
                    </p:spPr>
                  </p:pic>
                </p:oleObj>
              </mc:Fallback>
            </mc:AlternateContent>
          </a:graphicData>
        </a:graphic>
      </p:graphicFrame>
      <p:sp>
        <p:nvSpPr>
          <p:cNvPr id="8" name="CuadroTexto 7">
            <a:extLst>
              <a:ext uri="{FF2B5EF4-FFF2-40B4-BE49-F238E27FC236}">
                <a16:creationId xmlns:a16="http://schemas.microsoft.com/office/drawing/2014/main" id="{BF5B4ED1-D3A0-48F4-B6D0-9FD6F364E040}"/>
              </a:ext>
            </a:extLst>
          </p:cNvPr>
          <p:cNvSpPr txBox="1"/>
          <p:nvPr/>
        </p:nvSpPr>
        <p:spPr>
          <a:xfrm>
            <a:off x="755336" y="2729345"/>
            <a:ext cx="4211781" cy="3139321"/>
          </a:xfrm>
          <a:prstGeom prst="rect">
            <a:avLst/>
          </a:prstGeom>
          <a:noFill/>
        </p:spPr>
        <p:txBody>
          <a:bodyPr wrap="square" rtlCol="0">
            <a:spAutoFit/>
          </a:bodyPr>
          <a:lstStyle/>
          <a:p>
            <a:r>
              <a:rPr lang="es-ES" b="1" dirty="0"/>
              <a:t>DECLARACIÓN DE ESTADO DE ALARMA 14/03/2020, EN VIGOR DESDE 16/03/2020</a:t>
            </a:r>
          </a:p>
          <a:p>
            <a:pPr algn="just"/>
            <a:r>
              <a:rPr lang="es-ES" dirty="0"/>
              <a:t>La protección de la salud obliga a la limitación de la libertad de circulación de las personas y el cierre de actividades económicas no esenciales.</a:t>
            </a:r>
          </a:p>
          <a:p>
            <a:pPr algn="just"/>
            <a:r>
              <a:rPr lang="es-ES" dirty="0"/>
              <a:t>Aunque la agricultura y la industria alimentaria, el transporte y el comercio permanecen abiertos, terminan siendo perjudicados por el cierre del canal HORECA. El turismo se hunde</a:t>
            </a:r>
          </a:p>
        </p:txBody>
      </p:sp>
    </p:spTree>
    <p:extLst>
      <p:ext uri="{BB962C8B-B14F-4D97-AF65-F5344CB8AC3E}">
        <p14:creationId xmlns:p14="http://schemas.microsoft.com/office/powerpoint/2010/main" val="279581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509B12DC-F4B3-49ED-8A76-603CA64B1E92}"/>
              </a:ext>
            </a:extLst>
          </p:cNvPr>
          <p:cNvGraphicFramePr>
            <a:graphicFrameLocks noChangeAspect="1"/>
          </p:cNvGraphicFramePr>
          <p:nvPr>
            <p:extLst>
              <p:ext uri="{D42A27DB-BD31-4B8C-83A1-F6EECF244321}">
                <p14:modId xmlns:p14="http://schemas.microsoft.com/office/powerpoint/2010/main" val="883394756"/>
              </p:ext>
            </p:extLst>
          </p:nvPr>
        </p:nvGraphicFramePr>
        <p:xfrm>
          <a:off x="8647258" y="2416175"/>
          <a:ext cx="2585172" cy="1012825"/>
        </p:xfrm>
        <a:graphic>
          <a:graphicData uri="http://schemas.openxmlformats.org/presentationml/2006/ole">
            <mc:AlternateContent xmlns:mc="http://schemas.openxmlformats.org/markup-compatibility/2006">
              <mc:Choice xmlns:v="urn:schemas-microsoft-com:vml" Requires="v">
                <p:oleObj spid="_x0000_s3091" name="Objeto empaquetador del shell" showAsIcon="1" r:id="rId3" imgW="2405520" imgH="1012680" progId="Package">
                  <p:embed/>
                </p:oleObj>
              </mc:Choice>
              <mc:Fallback>
                <p:oleObj name="Objeto empaquetador del shell" showAsIcon="1" r:id="rId3" imgW="2405520" imgH="1012680" progId="Package">
                  <p:embed/>
                  <p:pic>
                    <p:nvPicPr>
                      <p:cNvPr id="0" name=""/>
                      <p:cNvPicPr/>
                      <p:nvPr/>
                    </p:nvPicPr>
                    <p:blipFill>
                      <a:blip r:embed="rId4"/>
                      <a:stretch>
                        <a:fillRect/>
                      </a:stretch>
                    </p:blipFill>
                    <p:spPr>
                      <a:xfrm>
                        <a:off x="8647258" y="2416175"/>
                        <a:ext cx="2585172" cy="1012825"/>
                      </a:xfrm>
                      <a:prstGeom prst="rect">
                        <a:avLst/>
                      </a:prstGeom>
                    </p:spPr>
                  </p:pic>
                </p:oleObj>
              </mc:Fallback>
            </mc:AlternateContent>
          </a:graphicData>
        </a:graphic>
      </p:graphicFrame>
      <p:sp>
        <p:nvSpPr>
          <p:cNvPr id="3" name="CuadroTexto 2">
            <a:extLst>
              <a:ext uri="{FF2B5EF4-FFF2-40B4-BE49-F238E27FC236}">
                <a16:creationId xmlns:a16="http://schemas.microsoft.com/office/drawing/2014/main" id="{3B055C9A-99B7-475C-AD96-343B01F3B9AE}"/>
              </a:ext>
            </a:extLst>
          </p:cNvPr>
          <p:cNvSpPr txBox="1"/>
          <p:nvPr/>
        </p:nvSpPr>
        <p:spPr>
          <a:xfrm>
            <a:off x="3008457" y="858981"/>
            <a:ext cx="5638800" cy="646331"/>
          </a:xfrm>
          <a:prstGeom prst="rect">
            <a:avLst/>
          </a:prstGeom>
          <a:noFill/>
        </p:spPr>
        <p:txBody>
          <a:bodyPr wrap="square" rtlCol="0">
            <a:spAutoFit/>
          </a:bodyPr>
          <a:lstStyle/>
          <a:p>
            <a:pPr algn="ctr"/>
            <a:r>
              <a:rPr lang="es-ES" b="1" dirty="0"/>
              <a:t>RESPUESTA EUROPEA</a:t>
            </a:r>
          </a:p>
          <a:p>
            <a:pPr algn="ctr"/>
            <a:r>
              <a:rPr lang="es-ES" b="1" dirty="0"/>
              <a:t>Iniciativa de Inversión en respuesta al Coronavirus CRII</a:t>
            </a:r>
            <a:endParaRPr lang="es-ES" dirty="0"/>
          </a:p>
        </p:txBody>
      </p:sp>
      <p:pic>
        <p:nvPicPr>
          <p:cNvPr id="5" name="Imagen 4">
            <a:extLst>
              <a:ext uri="{FF2B5EF4-FFF2-40B4-BE49-F238E27FC236}">
                <a16:creationId xmlns:a16="http://schemas.microsoft.com/office/drawing/2014/main" id="{A780175D-297B-426A-8848-71DE38DDB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1115" y="1559602"/>
            <a:ext cx="6677957" cy="2076740"/>
          </a:xfrm>
          <a:prstGeom prst="rect">
            <a:avLst/>
          </a:prstGeom>
        </p:spPr>
      </p:pic>
      <p:pic>
        <p:nvPicPr>
          <p:cNvPr id="7" name="Imagen 6">
            <a:extLst>
              <a:ext uri="{FF2B5EF4-FFF2-40B4-BE49-F238E27FC236}">
                <a16:creationId xmlns:a16="http://schemas.microsoft.com/office/drawing/2014/main" id="{4FC6A069-300A-4704-8473-6EC42AD8741B}"/>
              </a:ext>
            </a:extLst>
          </p:cNvPr>
          <p:cNvPicPr>
            <a:picLocks noChangeAspect="1"/>
          </p:cNvPicPr>
          <p:nvPr/>
        </p:nvPicPr>
        <p:blipFill>
          <a:blip r:embed="rId6"/>
          <a:stretch>
            <a:fillRect/>
          </a:stretch>
        </p:blipFill>
        <p:spPr>
          <a:xfrm>
            <a:off x="1624589" y="3690632"/>
            <a:ext cx="5402580" cy="2048256"/>
          </a:xfrm>
          <a:prstGeom prst="rect">
            <a:avLst/>
          </a:prstGeom>
        </p:spPr>
      </p:pic>
      <p:sp>
        <p:nvSpPr>
          <p:cNvPr id="8" name="Rectángulo 7">
            <a:extLst>
              <a:ext uri="{FF2B5EF4-FFF2-40B4-BE49-F238E27FC236}">
                <a16:creationId xmlns:a16="http://schemas.microsoft.com/office/drawing/2014/main" id="{167CDD3B-AA30-48D9-B998-1C88317D74C5}"/>
              </a:ext>
            </a:extLst>
          </p:cNvPr>
          <p:cNvSpPr/>
          <p:nvPr/>
        </p:nvSpPr>
        <p:spPr>
          <a:xfrm>
            <a:off x="7433628" y="3767210"/>
            <a:ext cx="4425863" cy="1871282"/>
          </a:xfrm>
          <a:prstGeom prst="rect">
            <a:avLst/>
          </a:prstGeom>
        </p:spPr>
        <p:txBody>
          <a:bodyPr wrap="square">
            <a:spAutoFit/>
          </a:bodyPr>
          <a:lstStyle/>
          <a:p>
            <a:pPr>
              <a:lnSpc>
                <a:spcPct val="107000"/>
              </a:lnSpc>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Reglamento (UE) 2020/558</a:t>
            </a:r>
            <a:r>
              <a:rPr lang="es-ES" sz="1000" dirty="0">
                <a:latin typeface="Calibri" panose="020F0502020204030204" pitchFamily="34" charset="0"/>
                <a:ea typeface="Calibri" panose="020F0502020204030204" pitchFamily="34" charset="0"/>
                <a:cs typeface="Times New Roman" panose="02020603050405020304" pitchFamily="18" charset="0"/>
              </a:rPr>
              <a:t> del Parlamento Europeo y del Consejo de 23 de abril de</a:t>
            </a:r>
          </a:p>
          <a:p>
            <a:pPr>
              <a:lnSpc>
                <a:spcPct val="107000"/>
              </a:lnSpc>
              <a:spcAft>
                <a:spcPts val="0"/>
              </a:spcAft>
            </a:pPr>
            <a:r>
              <a:rPr lang="es-ES" sz="1000" dirty="0">
                <a:latin typeface="Calibri" panose="020F0502020204030204" pitchFamily="34" charset="0"/>
                <a:ea typeface="Calibri" panose="020F0502020204030204" pitchFamily="34" charset="0"/>
                <a:cs typeface="Times New Roman" panose="02020603050405020304" pitchFamily="18" charset="0"/>
              </a:rPr>
              <a:t>2020.</a:t>
            </a:r>
            <a:r>
              <a:rPr lang="es-ES" sz="1000" dirty="0">
                <a:latin typeface="Times New Roman" panose="02020603050405020304" pitchFamily="18" charset="0"/>
                <a:ea typeface="Times New Roman" panose="02020603050405020304" pitchFamily="18" charset="0"/>
              </a:rPr>
              <a:t> FEDER, FSE y Fondo de Cohesión en respuesta al brote de COVID-19</a:t>
            </a:r>
          </a:p>
          <a:p>
            <a:pPr>
              <a:lnSpc>
                <a:spcPct val="107000"/>
              </a:lnSpc>
              <a:spcAft>
                <a:spcPts val="0"/>
              </a:spcAft>
            </a:pPr>
            <a:endParaRPr lang="es-ES" sz="1000" dirty="0">
              <a:latin typeface="Times New Roman" panose="02020603050405020304" pitchFamily="18" charset="0"/>
            </a:endParaRPr>
          </a:p>
          <a:p>
            <a:pPr marL="171450" indent="-171450">
              <a:lnSpc>
                <a:spcPct val="107000"/>
              </a:lnSpc>
              <a:spcAft>
                <a:spcPts val="0"/>
              </a:spcAft>
              <a:buFontTx/>
              <a:buChar char="-"/>
            </a:pPr>
            <a:r>
              <a:rPr lang="es-ES" sz="1000" dirty="0">
                <a:latin typeface="Times New Roman" panose="02020603050405020304" pitchFamily="18" charset="0"/>
              </a:rPr>
              <a:t>medidas específicas para ofrecer una flexibilidad excepcional en el uso de los Fondos Estructurales y de Inversión Europeos en respuesta al brote de COVID-19</a:t>
            </a:r>
          </a:p>
          <a:p>
            <a:pPr marL="171450" indent="-171450">
              <a:lnSpc>
                <a:spcPct val="107000"/>
              </a:lnSpc>
              <a:spcAft>
                <a:spcPts val="0"/>
              </a:spcAft>
              <a:buFontTx/>
              <a:buChar char="-"/>
            </a:pPr>
            <a:r>
              <a:rPr lang="es-ES" sz="1000" dirty="0">
                <a:latin typeface="Times New Roman" panose="02020603050405020304" pitchFamily="18" charset="0"/>
                <a:ea typeface="Times New Roman" panose="02020603050405020304" pitchFamily="18" charset="0"/>
              </a:rPr>
              <a:t>posibilidad de movilizar todas las ayudas no utilizadas de los Fondos</a:t>
            </a:r>
          </a:p>
          <a:p>
            <a:pPr marL="171450" indent="-171450">
              <a:spcAft>
                <a:spcPts val="0"/>
              </a:spcAft>
              <a:buFontTx/>
              <a:buChar char="-"/>
            </a:pPr>
            <a:r>
              <a:rPr lang="es-ES" sz="1000" dirty="0">
                <a:latin typeface="Times New Roman" panose="02020603050405020304" pitchFamily="18" charset="0"/>
                <a:ea typeface="Times New Roman" panose="02020603050405020304" pitchFamily="18" charset="0"/>
              </a:rPr>
              <a:t>cofinanciación del 100 % salud pública</a:t>
            </a:r>
          </a:p>
          <a:p>
            <a:pPr marL="171450" indent="-171450">
              <a:spcAft>
                <a:spcPts val="0"/>
              </a:spcAft>
              <a:buFontTx/>
              <a:buChar char="-"/>
            </a:pPr>
            <a:r>
              <a:rPr lang="es-ES" sz="1000" dirty="0">
                <a:latin typeface="Times New Roman" panose="02020603050405020304" pitchFamily="18" charset="0"/>
                <a:ea typeface="Times New Roman" panose="02020603050405020304" pitchFamily="18" charset="0"/>
              </a:rPr>
              <a:t>movilizar recursos disponibles</a:t>
            </a:r>
          </a:p>
          <a:p>
            <a:pPr marL="171450" indent="-171450">
              <a:spcAft>
                <a:spcPts val="0"/>
              </a:spcAft>
              <a:buFontTx/>
              <a:buChar char="-"/>
            </a:pPr>
            <a:r>
              <a:rPr lang="es-ES" sz="1000" dirty="0">
                <a:latin typeface="Times New Roman" panose="02020603050405020304" pitchFamily="18" charset="0"/>
                <a:ea typeface="Times New Roman" panose="02020603050405020304" pitchFamily="18" charset="0"/>
              </a:rPr>
              <a:t>transferencias financieras entre el FEDER, el FSE y el Fondo de Cohesión</a:t>
            </a:r>
            <a:endParaRPr lang="es-ES" sz="1000" dirty="0">
              <a:effectLst/>
              <a:latin typeface="Times New Roman" panose="02020603050405020304" pitchFamily="18" charset="0"/>
              <a:ea typeface="Times New Roman" panose="02020603050405020304" pitchFamily="18" charset="0"/>
            </a:endParaRPr>
          </a:p>
        </p:txBody>
      </p:sp>
      <p:sp>
        <p:nvSpPr>
          <p:cNvPr id="9" name="Rectángulo 8">
            <a:extLst>
              <a:ext uri="{FF2B5EF4-FFF2-40B4-BE49-F238E27FC236}">
                <a16:creationId xmlns:a16="http://schemas.microsoft.com/office/drawing/2014/main" id="{3910654F-6E4F-4A3E-94DF-F4C9E5CD1DE3}"/>
              </a:ext>
            </a:extLst>
          </p:cNvPr>
          <p:cNvSpPr/>
          <p:nvPr/>
        </p:nvSpPr>
        <p:spPr>
          <a:xfrm>
            <a:off x="1277879" y="5808259"/>
            <a:ext cx="9667212" cy="375552"/>
          </a:xfrm>
          <a:prstGeom prst="rect">
            <a:avLst/>
          </a:prstGeom>
        </p:spPr>
        <p:txBody>
          <a:bodyPr wrap="square">
            <a:spAutoFit/>
          </a:bodyPr>
          <a:lstStyle/>
          <a:p>
            <a:pPr>
              <a:lnSpc>
                <a:spcPct val="107000"/>
              </a:lnSpc>
              <a:spcAft>
                <a:spcPts val="800"/>
              </a:spcAft>
            </a:pPr>
            <a:r>
              <a:rPr lang="es-E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https://ec.europa.eu/commission/presscorner/detail/en/IP_20_582</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1314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C5319D-A656-47A0-87E3-4C7E93DD13FB}"/>
              </a:ext>
            </a:extLst>
          </p:cNvPr>
          <p:cNvSpPr txBox="1"/>
          <p:nvPr/>
        </p:nvSpPr>
        <p:spPr>
          <a:xfrm>
            <a:off x="415636" y="404945"/>
            <a:ext cx="11360727" cy="923330"/>
          </a:xfrm>
          <a:prstGeom prst="rect">
            <a:avLst/>
          </a:prstGeom>
          <a:noFill/>
        </p:spPr>
        <p:txBody>
          <a:bodyPr wrap="square" rtlCol="0">
            <a:spAutoFit/>
          </a:bodyPr>
          <a:lstStyle/>
          <a:p>
            <a:pPr algn="ctr"/>
            <a:r>
              <a:rPr lang="es-ES" b="1" dirty="0"/>
              <a:t>RESPUESTA DE FEADER</a:t>
            </a:r>
          </a:p>
          <a:p>
            <a:r>
              <a:rPr lang="es-ES_tradnl" b="1" dirty="0"/>
              <a:t>Información a los Estados miembros sobre la utilización de la Fondo Europeo Agrícola de Desarrollo Rural (FEADER) para hacer frente a la repercusiones socioeconómicas del brote de corona virus en las zonas rurales.</a:t>
            </a:r>
            <a:endParaRPr lang="es-ES" dirty="0"/>
          </a:p>
        </p:txBody>
      </p:sp>
      <p:graphicFrame>
        <p:nvGraphicFramePr>
          <p:cNvPr id="3" name="Objeto 2">
            <a:extLst>
              <a:ext uri="{FF2B5EF4-FFF2-40B4-BE49-F238E27FC236}">
                <a16:creationId xmlns:a16="http://schemas.microsoft.com/office/drawing/2014/main" id="{AEDB145F-F2F3-403F-B4BC-7B8A8D39DD37}"/>
              </a:ext>
            </a:extLst>
          </p:cNvPr>
          <p:cNvGraphicFramePr>
            <a:graphicFrameLocks noChangeAspect="1"/>
          </p:cNvGraphicFramePr>
          <p:nvPr>
            <p:extLst>
              <p:ext uri="{D42A27DB-BD31-4B8C-83A1-F6EECF244321}">
                <p14:modId xmlns:p14="http://schemas.microsoft.com/office/powerpoint/2010/main" val="326045219"/>
              </p:ext>
            </p:extLst>
          </p:nvPr>
        </p:nvGraphicFramePr>
        <p:xfrm>
          <a:off x="7100741" y="1505312"/>
          <a:ext cx="4675623" cy="5251881"/>
        </p:xfrm>
        <a:graphic>
          <a:graphicData uri="http://schemas.openxmlformats.org/presentationml/2006/ole">
            <mc:AlternateContent xmlns:mc="http://schemas.openxmlformats.org/markup-compatibility/2006">
              <mc:Choice xmlns:v="urn:schemas-microsoft-com:vml" Requires="v">
                <p:oleObj spid="_x0000_s4114" name="Document" r:id="rId3" imgW="5913441" imgH="8525106" progId="Word.Document.12">
                  <p:embed/>
                </p:oleObj>
              </mc:Choice>
              <mc:Fallback>
                <p:oleObj name="Document" r:id="rId3" imgW="5913441" imgH="8525106" progId="Word.Document.12">
                  <p:embed/>
                  <p:pic>
                    <p:nvPicPr>
                      <p:cNvPr id="0" name=""/>
                      <p:cNvPicPr/>
                      <p:nvPr/>
                    </p:nvPicPr>
                    <p:blipFill>
                      <a:blip r:embed="rId4"/>
                      <a:stretch>
                        <a:fillRect/>
                      </a:stretch>
                    </p:blipFill>
                    <p:spPr>
                      <a:xfrm>
                        <a:off x="7100741" y="1505312"/>
                        <a:ext cx="4675623" cy="5251881"/>
                      </a:xfrm>
                      <a:prstGeom prst="rect">
                        <a:avLst/>
                      </a:prstGeom>
                    </p:spPr>
                  </p:pic>
                </p:oleObj>
              </mc:Fallback>
            </mc:AlternateContent>
          </a:graphicData>
        </a:graphic>
      </p:graphicFrame>
      <p:sp>
        <p:nvSpPr>
          <p:cNvPr id="4" name="Rectángulo 3">
            <a:extLst>
              <a:ext uri="{FF2B5EF4-FFF2-40B4-BE49-F238E27FC236}">
                <a16:creationId xmlns:a16="http://schemas.microsoft.com/office/drawing/2014/main" id="{3C72DC8E-7A29-4A85-8C14-1752DE71FD05}"/>
              </a:ext>
            </a:extLst>
          </p:cNvPr>
          <p:cNvSpPr/>
          <p:nvPr/>
        </p:nvSpPr>
        <p:spPr>
          <a:xfrm>
            <a:off x="415635" y="1859339"/>
            <a:ext cx="6303819" cy="1754326"/>
          </a:xfrm>
          <a:prstGeom prst="rect">
            <a:avLst/>
          </a:prstGeom>
        </p:spPr>
        <p:txBody>
          <a:bodyPr wrap="square">
            <a:spAutoFit/>
          </a:bodyPr>
          <a:lstStyle/>
          <a:p>
            <a:pPr>
              <a:spcAft>
                <a:spcPts val="0"/>
              </a:spcAft>
            </a:pPr>
            <a:r>
              <a:rPr lang="es-ES" sz="1200" dirty="0">
                <a:solidFill>
                  <a:srgbClr val="FF0000"/>
                </a:solidFill>
                <a:latin typeface="Calibri" panose="020F0502020204030204" pitchFamily="34" charset="0"/>
                <a:ea typeface="Times New Roman" panose="02020603050405020304" pitchFamily="18" charset="0"/>
              </a:rPr>
              <a:t>MEDIDAS RECOMENDADAS </a:t>
            </a:r>
            <a:endParaRPr lang="es-ES" sz="1200" dirty="0">
              <a:solidFill>
                <a:srgbClr val="FF0000"/>
              </a:solidFill>
              <a:latin typeface="Times New Roman" panose="02020603050405020304" pitchFamily="18" charset="0"/>
              <a:ea typeface="Times New Roman" panose="02020603050405020304" pitchFamily="18" charset="0"/>
            </a:endParaRPr>
          </a:p>
          <a:p>
            <a:pPr>
              <a:spcAft>
                <a:spcPts val="0"/>
              </a:spcAft>
            </a:pPr>
            <a:r>
              <a:rPr lang="es-ES" sz="1200" dirty="0">
                <a:solidFill>
                  <a:srgbClr val="FF0000"/>
                </a:solidFill>
                <a:latin typeface="Calibri" panose="020F0502020204030204" pitchFamily="34" charset="0"/>
                <a:ea typeface="Times New Roman" panose="02020603050405020304" pitchFamily="18" charset="0"/>
              </a:rPr>
              <a:t>- Servicios básicos y renovación de las aldeas en las zonas rurales (Art. 20). </a:t>
            </a:r>
            <a:endParaRPr lang="es-ES" sz="1200" dirty="0">
              <a:solidFill>
                <a:srgbClr val="FF0000"/>
              </a:solidFill>
              <a:latin typeface="Times New Roman" panose="02020603050405020304" pitchFamily="18" charset="0"/>
              <a:ea typeface="Times New Roman" panose="02020603050405020304" pitchFamily="18" charset="0"/>
            </a:endParaRPr>
          </a:p>
          <a:p>
            <a:pPr>
              <a:spcAft>
                <a:spcPts val="0"/>
              </a:spcAft>
            </a:pPr>
            <a:r>
              <a:rPr lang="es-ES" sz="1200" dirty="0">
                <a:solidFill>
                  <a:srgbClr val="FF0000"/>
                </a:solidFill>
                <a:latin typeface="Calibri" panose="020F0502020204030204" pitchFamily="34" charset="0"/>
                <a:ea typeface="Times New Roman" panose="02020603050405020304" pitchFamily="18" charset="0"/>
              </a:rPr>
              <a:t>- Cooperación (Art. 35). </a:t>
            </a:r>
            <a:endParaRPr lang="es-ES" sz="1200" dirty="0">
              <a:solidFill>
                <a:srgbClr val="FF0000"/>
              </a:solidFill>
              <a:latin typeface="Times New Roman" panose="02020603050405020304" pitchFamily="18" charset="0"/>
              <a:ea typeface="Times New Roman" panose="02020603050405020304" pitchFamily="18" charset="0"/>
            </a:endParaRPr>
          </a:p>
          <a:p>
            <a:pPr>
              <a:spcAft>
                <a:spcPts val="0"/>
              </a:spcAft>
            </a:pPr>
            <a:r>
              <a:rPr lang="es-ES" sz="1200" dirty="0">
                <a:solidFill>
                  <a:srgbClr val="FF0000"/>
                </a:solidFill>
                <a:latin typeface="Calibri" panose="020F0502020204030204" pitchFamily="34" charset="0"/>
                <a:ea typeface="Times New Roman" panose="02020603050405020304" pitchFamily="18" charset="0"/>
              </a:rPr>
              <a:t>- Gestión de riesgos (Art. 36).  </a:t>
            </a:r>
            <a:endParaRPr lang="es-ES" sz="1200" dirty="0">
              <a:solidFill>
                <a:srgbClr val="FF0000"/>
              </a:solidFill>
              <a:latin typeface="Times New Roman" panose="02020603050405020304" pitchFamily="18" charset="0"/>
              <a:ea typeface="Times New Roman" panose="02020603050405020304" pitchFamily="18" charset="0"/>
            </a:endParaRPr>
          </a:p>
          <a:p>
            <a:pPr>
              <a:spcAft>
                <a:spcPts val="0"/>
              </a:spcAft>
            </a:pPr>
            <a:r>
              <a:rPr lang="es-ES" sz="1200" dirty="0">
                <a:solidFill>
                  <a:srgbClr val="FF0000"/>
                </a:solidFill>
                <a:latin typeface="Calibri" panose="020F0502020204030204" pitchFamily="34" charset="0"/>
                <a:ea typeface="Times New Roman" panose="02020603050405020304" pitchFamily="18" charset="0"/>
              </a:rPr>
              <a:t>- Los grupos de acción local LEADER (Art. 42) </a:t>
            </a:r>
            <a:endParaRPr lang="es-ES" sz="1200" dirty="0">
              <a:solidFill>
                <a:srgbClr val="FF0000"/>
              </a:solidFill>
              <a:latin typeface="Times New Roman" panose="02020603050405020304" pitchFamily="18" charset="0"/>
              <a:ea typeface="Times New Roman" panose="02020603050405020304" pitchFamily="18" charset="0"/>
            </a:endParaRPr>
          </a:p>
          <a:p>
            <a:pPr>
              <a:spcAft>
                <a:spcPts val="0"/>
              </a:spcAft>
            </a:pPr>
            <a:r>
              <a:rPr lang="es-ES" sz="1200" dirty="0">
                <a:solidFill>
                  <a:srgbClr val="FF0000"/>
                </a:solidFill>
                <a:latin typeface="Calibri" panose="020F0502020204030204" pitchFamily="34" charset="0"/>
                <a:ea typeface="Times New Roman" panose="02020603050405020304" pitchFamily="18" charset="0"/>
              </a:rPr>
              <a:t>- Servicios de asesoramiento y de ayuda a la agricultura (Art. 15). </a:t>
            </a:r>
            <a:endParaRPr lang="es-ES" sz="1200" dirty="0">
              <a:solidFill>
                <a:srgbClr val="FF0000"/>
              </a:solidFill>
              <a:latin typeface="Times New Roman" panose="02020603050405020304" pitchFamily="18" charset="0"/>
              <a:ea typeface="Times New Roman" panose="02020603050405020304" pitchFamily="18" charset="0"/>
            </a:endParaRPr>
          </a:p>
          <a:p>
            <a:pPr>
              <a:spcAft>
                <a:spcPts val="0"/>
              </a:spcAft>
            </a:pPr>
            <a:r>
              <a:rPr lang="es-ES" sz="1200" dirty="0">
                <a:solidFill>
                  <a:srgbClr val="FF0000"/>
                </a:solidFill>
                <a:latin typeface="Calibri" panose="020F0502020204030204" pitchFamily="34" charset="0"/>
                <a:ea typeface="Times New Roman" panose="02020603050405020304" pitchFamily="18" charset="0"/>
              </a:rPr>
              <a:t>- Asistencia técnica (Art. 51). </a:t>
            </a:r>
            <a:endParaRPr lang="es-ES" sz="1200" dirty="0">
              <a:solidFill>
                <a:srgbClr val="FF0000"/>
              </a:solidFill>
              <a:latin typeface="Times New Roman" panose="02020603050405020304" pitchFamily="18" charset="0"/>
              <a:ea typeface="Times New Roman" panose="02020603050405020304" pitchFamily="18" charset="0"/>
            </a:endParaRPr>
          </a:p>
          <a:p>
            <a:pPr>
              <a:spcAft>
                <a:spcPts val="0"/>
              </a:spcAft>
            </a:pPr>
            <a:r>
              <a:rPr lang="es-ES" sz="1200" dirty="0">
                <a:solidFill>
                  <a:srgbClr val="FF0000"/>
                </a:solidFill>
                <a:latin typeface="Calibri" panose="020F0502020204030204" pitchFamily="34" charset="0"/>
                <a:ea typeface="Times New Roman" panose="02020603050405020304" pitchFamily="18" charset="0"/>
              </a:rPr>
              <a:t>- Restauración del potencial de producción agrícola (Art. 18). </a:t>
            </a:r>
            <a:endParaRPr lang="es-ES" sz="1200" dirty="0">
              <a:solidFill>
                <a:srgbClr val="FF0000"/>
              </a:solidFill>
              <a:latin typeface="Times New Roman" panose="02020603050405020304" pitchFamily="18" charset="0"/>
              <a:ea typeface="Times New Roman" panose="02020603050405020304" pitchFamily="18" charset="0"/>
            </a:endParaRPr>
          </a:p>
          <a:p>
            <a:pPr>
              <a:spcAft>
                <a:spcPts val="0"/>
              </a:spcAft>
            </a:pPr>
            <a:r>
              <a:rPr lang="es-ES" sz="1200" dirty="0">
                <a:solidFill>
                  <a:srgbClr val="FF0000"/>
                </a:solidFill>
                <a:latin typeface="Calibri" panose="020F0502020204030204" pitchFamily="34" charset="0"/>
                <a:ea typeface="Times New Roman" panose="02020603050405020304" pitchFamily="18" charset="0"/>
              </a:rPr>
              <a:t>- Instrumentos financieros (Art. 37)</a:t>
            </a:r>
            <a:endParaRPr lang="es-ES" sz="1200" dirty="0">
              <a:solidFill>
                <a:srgbClr val="FF0000"/>
              </a:solidFill>
              <a:latin typeface="Times New Roman" panose="02020603050405020304" pitchFamily="18" charset="0"/>
              <a:ea typeface="Times New Roman" panose="02020603050405020304" pitchFamily="18" charset="0"/>
            </a:endParaRPr>
          </a:p>
        </p:txBody>
      </p:sp>
      <p:sp>
        <p:nvSpPr>
          <p:cNvPr id="5" name="Rectángulo 4">
            <a:extLst>
              <a:ext uri="{FF2B5EF4-FFF2-40B4-BE49-F238E27FC236}">
                <a16:creationId xmlns:a16="http://schemas.microsoft.com/office/drawing/2014/main" id="{740AF738-333B-4509-96FA-5E218405CDF4}"/>
              </a:ext>
            </a:extLst>
          </p:cNvPr>
          <p:cNvSpPr/>
          <p:nvPr/>
        </p:nvSpPr>
        <p:spPr>
          <a:xfrm>
            <a:off x="415635" y="3967740"/>
            <a:ext cx="6096000" cy="2708434"/>
          </a:xfrm>
          <a:prstGeom prst="rect">
            <a:avLst/>
          </a:prstGeom>
        </p:spPr>
        <p:txBody>
          <a:bodyPr>
            <a:spAutoFit/>
          </a:bodyPr>
          <a:lstStyle/>
          <a:p>
            <a:pPr marL="36000" algn="just"/>
            <a:r>
              <a:rPr lang="es-ES_tradnl" sz="1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PROPUESTAS DE FLEXIBILIZACIÓN</a:t>
            </a:r>
          </a:p>
          <a:p>
            <a:pPr marL="36000" algn="just"/>
            <a:r>
              <a:rPr lang="es-ES_tradnl" sz="1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Modificación de PDR</a:t>
            </a:r>
            <a:r>
              <a:rPr lang="es-ES_tradnl" sz="1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Para </a:t>
            </a:r>
            <a:r>
              <a:rPr lang="es-ES_tradnl" sz="10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nuevas medidas o desplazar los fondos disponibles</a:t>
            </a:r>
            <a:r>
              <a:rPr lang="es-ES_tradnl" sz="1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sin limitación de </a:t>
            </a:r>
            <a:r>
              <a:rPr lang="es-ES_tradnl" sz="10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nº</a:t>
            </a:r>
            <a:r>
              <a:rPr lang="es-ES_tradnl" sz="1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de modificaciones y por procedimientos acelerados</a:t>
            </a:r>
          </a:p>
          <a:p>
            <a:pPr marL="36000" algn="just"/>
            <a:r>
              <a:rPr lang="es-ES_tradnl" sz="1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Elegibilidad de los gastos</a:t>
            </a:r>
            <a:r>
              <a:rPr lang="es-ES_tradnl" sz="1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Gastos subvencionables a partir de la fecha en que se produjo el hecho catastrófico o excepcional y, por lo tanto, antes de que se presente una solicitud</a:t>
            </a:r>
            <a:endParaRPr lang="es-ES" sz="1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6000" algn="just"/>
            <a:r>
              <a:rPr lang="es-ES_tradnl" sz="1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Flexibilidad con respecto a los beneficiarios: </a:t>
            </a:r>
            <a:endParaRPr lang="es-ES" sz="1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6000" lvl="0" algn="just">
              <a:buFont typeface="Courier New" panose="02070309020205020404" pitchFamily="49" charset="0"/>
              <a:buChar char="o"/>
            </a:pPr>
            <a:r>
              <a:rPr lang="es-ES_tradnl" sz="1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En lo que respecta a las medidas relacionadas con superficie y con animales, en caso de fuerza mayor o circunstancias excepcionales, al pago respectivo no se aplicará ninguna disminución por falta de compromisos imposibles, ni en relación con los criterios de elegibilidad y otras obligaciones y no se aplicará ninguna sanción administrativa.</a:t>
            </a:r>
            <a:endParaRPr lang="es-ES" sz="1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6000" lvl="0" algn="just">
              <a:buFont typeface="Courier New" panose="02070309020205020404" pitchFamily="49" charset="0"/>
              <a:buChar char="o"/>
            </a:pPr>
            <a:r>
              <a:rPr lang="es-ES_tradnl" sz="1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En el caso de las medidas basadas en la superficie, la Comisión tiene la posibilidad de autorizar el pago de anticipos mayores (del 70 al 85%) una vez que el EM haya completado los controles administrativos. </a:t>
            </a:r>
            <a:endParaRPr lang="es-ES" sz="1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6000" lvl="0" algn="just">
              <a:buFont typeface="Courier New" panose="02070309020205020404" pitchFamily="49" charset="0"/>
              <a:buChar char="o"/>
            </a:pPr>
            <a:r>
              <a:rPr lang="es-ES_tradnl" sz="1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En las inversiones no se exigirá un reembolso parcial o total de la ayuda. En el caso de los compromisos o pagos plurianuales, no se exigirá el reembolso de las ayudas recibidas en años anteriores y el compromiso o el pago continuará en los años siguientes de acuerdo con su duración original (artículo 4 del Reglamento 640/2014).</a:t>
            </a:r>
            <a:endParaRPr lang="es-ES" sz="1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6000" lvl="0" algn="just">
              <a:buFont typeface="Courier New" panose="02070309020205020404" pitchFamily="49" charset="0"/>
              <a:buChar char="o"/>
            </a:pPr>
            <a:r>
              <a:rPr lang="es-ES_tradnl" sz="1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Los Estados miembros también tienen la posibilidad de conceder anticipos para beneficiarios de las inversiones y los Grupos de Acción Local si esta posibilidad estaba prevista en el PDR. </a:t>
            </a:r>
            <a:endParaRPr lang="es-ES" sz="1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6972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0DA737B-5028-4838-9397-D566970C8247}"/>
              </a:ext>
            </a:extLst>
          </p:cNvPr>
          <p:cNvSpPr/>
          <p:nvPr/>
        </p:nvSpPr>
        <p:spPr>
          <a:xfrm>
            <a:off x="720435" y="356075"/>
            <a:ext cx="11042073" cy="4708340"/>
          </a:xfrm>
          <a:prstGeom prst="rect">
            <a:avLst/>
          </a:prstGeom>
        </p:spPr>
        <p:txBody>
          <a:bodyPr wrap="square">
            <a:spAutoFit/>
          </a:bodyPr>
          <a:lstStyle/>
          <a:p>
            <a:pPr algn="ctr">
              <a:lnSpc>
                <a:spcPct val="107000"/>
              </a:lnSpc>
              <a:spcAft>
                <a:spcPts val="800"/>
              </a:spcAft>
            </a:pPr>
            <a:r>
              <a:rPr lang="es-ES" sz="1600" b="1" cap="all" dirty="0">
                <a:solidFill>
                  <a:srgbClr val="444444"/>
                </a:solidFill>
                <a:latin typeface="Segoe UI" panose="020B0502040204020203" pitchFamily="34" charset="0"/>
                <a:ea typeface="Calibri" panose="020F0502020204030204" pitchFamily="34" charset="0"/>
                <a:cs typeface="Times New Roman" panose="02020603050405020304" pitchFamily="18" charset="0"/>
              </a:rPr>
              <a:t>MODIFICACIONES DEL REGLAMENTO sobre la financiación, gestión y seguimiento de la Política Agrícola Común</a:t>
            </a:r>
            <a:r>
              <a:rPr lang="es-ES" b="1" cap="all" dirty="0">
                <a:latin typeface="Calibri" panose="020F0502020204030204" pitchFamily="34" charset="0"/>
                <a:ea typeface="Calibri" panose="020F0502020204030204" pitchFamily="34" charset="0"/>
                <a:cs typeface="Times New Roman" panose="02020603050405020304" pitchFamily="18" charset="0"/>
              </a:rPr>
              <a:t> (Reglamento UE 1306/2013)</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REGLAMENTO DE EJECUCIÓN (UE) 2020/531 DE LA COMISIÓN de 16 de abril de 2020 por el que se establecen excepciones, para el año de 2020, a lo dispuesto en el artículo 75, apartado 1, párrafo tercero, del Reglamento (UE) </a:t>
            </a:r>
            <a:r>
              <a:rPr lang="es-ES" dirty="0" err="1">
                <a:latin typeface="Calibri" panose="020F0502020204030204" pitchFamily="34" charset="0"/>
                <a:ea typeface="Calibri" panose="020F0502020204030204" pitchFamily="34" charset="0"/>
                <a:cs typeface="Times New Roman" panose="02020603050405020304" pitchFamily="18" charset="0"/>
              </a:rPr>
              <a:t>n.o</a:t>
            </a:r>
            <a:r>
              <a:rPr lang="es-ES" dirty="0">
                <a:latin typeface="Calibri" panose="020F0502020204030204" pitchFamily="34" charset="0"/>
                <a:ea typeface="Calibri" panose="020F0502020204030204" pitchFamily="34" charset="0"/>
                <a:cs typeface="Times New Roman" panose="02020603050405020304" pitchFamily="18" charset="0"/>
              </a:rPr>
              <a:t> 1306/2013 del Parlamento Europeo y del Consejo, en lo que atañe al nivel de los </a:t>
            </a:r>
            <a:r>
              <a:rPr lang="es-ES" u="sng" dirty="0">
                <a:latin typeface="Calibri" panose="020F0502020204030204" pitchFamily="34" charset="0"/>
                <a:ea typeface="Calibri" panose="020F0502020204030204" pitchFamily="34" charset="0"/>
                <a:cs typeface="Times New Roman" panose="02020603050405020304" pitchFamily="18" charset="0"/>
              </a:rPr>
              <a:t>anticipos de los pagos directos y las medidas de desarrollo rural </a:t>
            </a:r>
            <a:r>
              <a:rPr lang="es-ES" dirty="0">
                <a:latin typeface="Calibri" panose="020F0502020204030204" pitchFamily="34" charset="0"/>
                <a:ea typeface="Calibri" panose="020F0502020204030204" pitchFamily="34" charset="0"/>
                <a:cs typeface="Times New Roman" panose="02020603050405020304" pitchFamily="18" charset="0"/>
              </a:rPr>
              <a:t>relacionadas con la superficie y con los animales, y a lo dispuesto en el artículo 75, apartado 2, párrafo primero, de dicho Reglamento, en lo que atañe a los pagos directos</a:t>
            </a:r>
          </a:p>
          <a:p>
            <a:pPr>
              <a:lnSpc>
                <a:spcPct val="107000"/>
              </a:lnSpc>
              <a:spcAft>
                <a:spcPts val="800"/>
              </a:spcAft>
            </a:pPr>
            <a:r>
              <a:rPr lang="es-E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https://eur-lex.europa.eu/legal-content/ES/TXT/PDF/?uri=CELEX:32020R0531&amp;qid=1588594367010&amp;from=ES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REGLAMENTO DE EJECUCIÓN (UE) 2020/532 DE LA COMISIÓN de 16 de abril de 2020 que establece excepciones, para el año 2020, a los Reglamentos de Ejecución (UE) </a:t>
            </a:r>
            <a:r>
              <a:rPr lang="es-ES" dirty="0" err="1">
                <a:latin typeface="Calibri" panose="020F0502020204030204" pitchFamily="34" charset="0"/>
                <a:ea typeface="Calibri" panose="020F0502020204030204" pitchFamily="34" charset="0"/>
                <a:cs typeface="Times New Roman" panose="02020603050405020304" pitchFamily="18" charset="0"/>
              </a:rPr>
              <a:t>n.o</a:t>
            </a:r>
            <a:r>
              <a:rPr lang="es-ES" dirty="0">
                <a:latin typeface="Calibri" panose="020F0502020204030204" pitchFamily="34" charset="0"/>
                <a:ea typeface="Calibri" panose="020F0502020204030204" pitchFamily="34" charset="0"/>
                <a:cs typeface="Times New Roman" panose="02020603050405020304" pitchFamily="18" charset="0"/>
              </a:rPr>
              <a:t> 809/2014, (UE) </a:t>
            </a:r>
            <a:r>
              <a:rPr lang="es-ES" dirty="0" err="1">
                <a:latin typeface="Calibri" panose="020F0502020204030204" pitchFamily="34" charset="0"/>
                <a:ea typeface="Calibri" panose="020F0502020204030204" pitchFamily="34" charset="0"/>
                <a:cs typeface="Times New Roman" panose="02020603050405020304" pitchFamily="18" charset="0"/>
              </a:rPr>
              <a:t>n.o</a:t>
            </a:r>
            <a:r>
              <a:rPr lang="es-ES" dirty="0">
                <a:latin typeface="Calibri" panose="020F0502020204030204" pitchFamily="34" charset="0"/>
                <a:ea typeface="Calibri" panose="020F0502020204030204" pitchFamily="34" charset="0"/>
                <a:cs typeface="Times New Roman" panose="02020603050405020304" pitchFamily="18" charset="0"/>
              </a:rPr>
              <a:t> 180/2014, (UE) </a:t>
            </a:r>
            <a:r>
              <a:rPr lang="es-ES" dirty="0" err="1">
                <a:latin typeface="Calibri" panose="020F0502020204030204" pitchFamily="34" charset="0"/>
                <a:ea typeface="Calibri" panose="020F0502020204030204" pitchFamily="34" charset="0"/>
                <a:cs typeface="Times New Roman" panose="02020603050405020304" pitchFamily="18" charset="0"/>
              </a:rPr>
              <a:t>n.o</a:t>
            </a:r>
            <a:r>
              <a:rPr lang="es-ES" dirty="0">
                <a:latin typeface="Calibri" panose="020F0502020204030204" pitchFamily="34" charset="0"/>
                <a:ea typeface="Calibri" panose="020F0502020204030204" pitchFamily="34" charset="0"/>
                <a:cs typeface="Times New Roman" panose="02020603050405020304" pitchFamily="18" charset="0"/>
              </a:rPr>
              <a:t> 181/2014, (UE) 2017/892, (UE) 2016/1150, (UE) 2018/274, (UE) 2017/39, (UE) 2015/1368 y (UE) 2016/1240, en lo que atañe a determinados </a:t>
            </a:r>
            <a:r>
              <a:rPr lang="es-ES" u="sng" dirty="0">
                <a:latin typeface="Calibri" panose="020F0502020204030204" pitchFamily="34" charset="0"/>
                <a:ea typeface="Calibri" panose="020F0502020204030204" pitchFamily="34" charset="0"/>
                <a:cs typeface="Times New Roman" panose="02020603050405020304" pitchFamily="18" charset="0"/>
              </a:rPr>
              <a:t>controles administrativos y sobre el terreno aplicables en el marco de la política agrícola común</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Objeto 2">
            <a:extLst>
              <a:ext uri="{FF2B5EF4-FFF2-40B4-BE49-F238E27FC236}">
                <a16:creationId xmlns:a16="http://schemas.microsoft.com/office/drawing/2014/main" id="{E984A80C-EFC9-46E1-B4AF-BF9CE4817A47}"/>
              </a:ext>
            </a:extLst>
          </p:cNvPr>
          <p:cNvGraphicFramePr>
            <a:graphicFrameLocks noChangeAspect="1"/>
          </p:cNvGraphicFramePr>
          <p:nvPr>
            <p:extLst>
              <p:ext uri="{D42A27DB-BD31-4B8C-83A1-F6EECF244321}">
                <p14:modId xmlns:p14="http://schemas.microsoft.com/office/powerpoint/2010/main" val="2259609319"/>
              </p:ext>
            </p:extLst>
          </p:nvPr>
        </p:nvGraphicFramePr>
        <p:xfrm>
          <a:off x="443347" y="5286088"/>
          <a:ext cx="3797300" cy="1012825"/>
        </p:xfrm>
        <a:graphic>
          <a:graphicData uri="http://schemas.openxmlformats.org/presentationml/2006/ole">
            <mc:AlternateContent xmlns:mc="http://schemas.openxmlformats.org/markup-compatibility/2006">
              <mc:Choice xmlns:v="urn:schemas-microsoft-com:vml" Requires="v">
                <p:oleObj spid="_x0000_s5137" name="Objeto empaquetador del shell" showAsIcon="1" r:id="rId4" imgW="3796560" imgH="1012680" progId="Package">
                  <p:embed/>
                </p:oleObj>
              </mc:Choice>
              <mc:Fallback>
                <p:oleObj name="Objeto empaquetador del shell" showAsIcon="1" r:id="rId4" imgW="3796560" imgH="1012680" progId="Package">
                  <p:embed/>
                  <p:pic>
                    <p:nvPicPr>
                      <p:cNvPr id="0" name=""/>
                      <p:cNvPicPr/>
                      <p:nvPr/>
                    </p:nvPicPr>
                    <p:blipFill>
                      <a:blip r:embed="rId5"/>
                      <a:stretch>
                        <a:fillRect/>
                      </a:stretch>
                    </p:blipFill>
                    <p:spPr>
                      <a:xfrm>
                        <a:off x="443347" y="5286088"/>
                        <a:ext cx="3797300" cy="1012825"/>
                      </a:xfrm>
                      <a:prstGeom prst="rect">
                        <a:avLst/>
                      </a:prstGeom>
                    </p:spPr>
                  </p:pic>
                </p:oleObj>
              </mc:Fallback>
            </mc:AlternateContent>
          </a:graphicData>
        </a:graphic>
      </p:graphicFrame>
    </p:spTree>
    <p:extLst>
      <p:ext uri="{BB962C8B-B14F-4D97-AF65-F5344CB8AC3E}">
        <p14:creationId xmlns:p14="http://schemas.microsoft.com/office/powerpoint/2010/main" val="110123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BE3297A-BCE8-48BD-BD28-9962CB6449FE}"/>
              </a:ext>
            </a:extLst>
          </p:cNvPr>
          <p:cNvSpPr>
            <a:spLocks noGrp="1"/>
          </p:cNvSpPr>
          <p:nvPr>
            <p:ph type="subTitle" idx="1"/>
          </p:nvPr>
        </p:nvSpPr>
        <p:spPr>
          <a:xfrm>
            <a:off x="1523999" y="3539604"/>
            <a:ext cx="5488057" cy="2665282"/>
          </a:xfrm>
        </p:spPr>
        <p:txBody>
          <a:bodyPr>
            <a:normAutofit/>
          </a:bodyPr>
          <a:lstStyle/>
          <a:p>
            <a:pPr algn="just"/>
            <a:r>
              <a:rPr lang="es-ES" sz="1200" b="1" dirty="0">
                <a:latin typeface="+mj-lt"/>
                <a:ea typeface="+mj-ea"/>
                <a:cs typeface="+mj-cs"/>
              </a:rPr>
              <a:t>4.3.2.2 Controles administrativos de las solicitudes de pago </a:t>
            </a:r>
          </a:p>
          <a:p>
            <a:pPr algn="just"/>
            <a:r>
              <a:rPr lang="es-ES" sz="1200" b="1" dirty="0">
                <a:latin typeface="+mj-lt"/>
                <a:ea typeface="+mj-ea"/>
                <a:cs typeface="+mj-cs"/>
              </a:rPr>
              <a:t> </a:t>
            </a:r>
          </a:p>
          <a:p>
            <a:pPr algn="just"/>
            <a:r>
              <a:rPr lang="es-ES" sz="1200" dirty="0"/>
              <a:t>No obstante lo dispuesto en el artículo 48, apartado 5, del Reglamento de Ejecución (UE) </a:t>
            </a:r>
            <a:r>
              <a:rPr lang="es-ES" sz="1200" dirty="0" err="1"/>
              <a:t>nº</a:t>
            </a:r>
            <a:r>
              <a:rPr lang="es-ES" sz="1200" dirty="0"/>
              <a:t> 809/2014, cuando, debido a las medidas impuestas para hacer frente a la pandemia de COVID-19, los Organismos Pagadores no estén en condiciones de realizar una visita al lugar de la operación objeto de ayuda o al emplazamiento de la inversión antes de conceder los pagos finales, podrán decidir sustituir dichas visitas, mientras las medidas antes citadas sean aplicables, por cualquier medio de prueba documental pertinente, incluidas fotos </a:t>
            </a:r>
            <a:r>
              <a:rPr lang="es-ES" sz="1200" dirty="0" err="1"/>
              <a:t>geoetiquetadas</a:t>
            </a:r>
            <a:r>
              <a:rPr lang="es-ES" sz="1200" dirty="0"/>
              <a:t>, que aporte el beneficiario. </a:t>
            </a:r>
          </a:p>
          <a:p>
            <a:pPr algn="just"/>
            <a:r>
              <a:rPr lang="es-ES" sz="1200" dirty="0"/>
              <a:t> El párrafo anterior, será de aplicación a los controles descritos en el segundo párrafo del apartado 2 artículo 60 del Reglamento de Ejecución (UE) </a:t>
            </a:r>
            <a:r>
              <a:rPr lang="es-ES" sz="1200" dirty="0" err="1"/>
              <a:t>nº</a:t>
            </a:r>
            <a:r>
              <a:rPr lang="es-ES" sz="1200" dirty="0"/>
              <a:t> 809/2014 que se tengan que realizar durante el periodo de confinamiento. (</a:t>
            </a:r>
            <a:r>
              <a:rPr lang="es-ES" sz="1200" dirty="0" err="1"/>
              <a:t>pág</a:t>
            </a:r>
            <a:r>
              <a:rPr lang="es-ES" sz="1200" dirty="0"/>
              <a:t> 25</a:t>
            </a:r>
          </a:p>
        </p:txBody>
      </p:sp>
      <p:pic>
        <p:nvPicPr>
          <p:cNvPr id="6" name="Imagen 5" descr="Captura de pantalla de un celular&#10;&#10;Descripción generada automáticamente">
            <a:extLst>
              <a:ext uri="{FF2B5EF4-FFF2-40B4-BE49-F238E27FC236}">
                <a16:creationId xmlns:a16="http://schemas.microsoft.com/office/drawing/2014/main" id="{2B3CFE42-FCAA-49C0-B69E-78671315F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051" y="653114"/>
            <a:ext cx="4262863" cy="3635775"/>
          </a:xfrm>
          <a:prstGeom prst="rect">
            <a:avLst/>
          </a:prstGeom>
        </p:spPr>
      </p:pic>
      <p:sp>
        <p:nvSpPr>
          <p:cNvPr id="9" name="Título 8">
            <a:extLst>
              <a:ext uri="{FF2B5EF4-FFF2-40B4-BE49-F238E27FC236}">
                <a16:creationId xmlns:a16="http://schemas.microsoft.com/office/drawing/2014/main" id="{03FF70D7-AAF2-403F-91A3-C9BBF96F3860}"/>
              </a:ext>
            </a:extLst>
          </p:cNvPr>
          <p:cNvSpPr>
            <a:spLocks noGrp="1"/>
          </p:cNvSpPr>
          <p:nvPr>
            <p:ph type="ctrTitle"/>
          </p:nvPr>
        </p:nvSpPr>
        <p:spPr>
          <a:xfrm>
            <a:off x="1524000" y="653114"/>
            <a:ext cx="5488057" cy="2387600"/>
          </a:xfrm>
        </p:spPr>
        <p:txBody>
          <a:bodyPr>
            <a:noAutofit/>
          </a:bodyPr>
          <a:lstStyle/>
          <a:p>
            <a:pPr algn="just"/>
            <a:r>
              <a:rPr lang="es-ES" sz="1200" b="1" dirty="0"/>
              <a:t>4.3.2.1 Controles administrativos de las solicitudes de ayuda. </a:t>
            </a:r>
            <a:br>
              <a:rPr lang="es-ES" sz="1200" b="1" dirty="0"/>
            </a:br>
            <a:r>
              <a:rPr lang="es-ES" sz="1200" b="1" dirty="0"/>
              <a:t> </a:t>
            </a:r>
            <a:br>
              <a:rPr lang="es-ES" sz="1200" b="1" dirty="0"/>
            </a:br>
            <a:r>
              <a:rPr lang="es-ES" sz="1200" dirty="0"/>
              <a:t>En relación con los criterios/requisitos de admisibilidad, los compromisos y otras obligaciones que ha de cumplir la operación por la que se solicita ayuda, en las que para determinadas operaciones ligadas al terreno (inversiones no móviles, infraestructuras, desbroces…), de acuerdo con el apartado 2 del artículo 60 del Reglamento 1305/2013 es necesario comprobar el no inicio de la operaciones, las autoridades competentes o los Grupos de Acción local deberán exigir al beneficiario pruebas documentales que permita extraer conclusiones definitivas a satisfacción de la autoridad competente</a:t>
            </a:r>
            <a:br>
              <a:rPr lang="es-ES" sz="1200" dirty="0"/>
            </a:br>
            <a:r>
              <a:rPr lang="es-ES" sz="1200" dirty="0"/>
              <a:t>Entre las diferentes pruebas que se podrán utilizar, se podrían considerar actas notariales o diferentes imágenes como ortofotos, fotos </a:t>
            </a:r>
            <a:r>
              <a:rPr lang="es-ES" sz="1200" dirty="0" err="1"/>
              <a:t>geoetiquetadas</a:t>
            </a:r>
            <a:r>
              <a:rPr lang="es-ES" sz="1200" dirty="0"/>
              <a:t> u otros elementos similares que justifiquen el no inicio de la inversión (</a:t>
            </a:r>
            <a:r>
              <a:rPr lang="es-ES" sz="1200" dirty="0" err="1"/>
              <a:t>pág</a:t>
            </a:r>
            <a:r>
              <a:rPr lang="es-ES" sz="1200" dirty="0"/>
              <a:t> 25)</a:t>
            </a:r>
          </a:p>
        </p:txBody>
      </p:sp>
      <p:sp>
        <p:nvSpPr>
          <p:cNvPr id="2" name="CuadroTexto 1">
            <a:extLst>
              <a:ext uri="{FF2B5EF4-FFF2-40B4-BE49-F238E27FC236}">
                <a16:creationId xmlns:a16="http://schemas.microsoft.com/office/drawing/2014/main" id="{2A092CD5-5746-4073-8911-BDEC61A32990}"/>
              </a:ext>
            </a:extLst>
          </p:cNvPr>
          <p:cNvSpPr txBox="1"/>
          <p:nvPr/>
        </p:nvSpPr>
        <p:spPr>
          <a:xfrm>
            <a:off x="3905250" y="225082"/>
            <a:ext cx="5335657" cy="369332"/>
          </a:xfrm>
          <a:prstGeom prst="rect">
            <a:avLst/>
          </a:prstGeom>
          <a:noFill/>
        </p:spPr>
        <p:txBody>
          <a:bodyPr wrap="square" rtlCol="0">
            <a:spAutoFit/>
          </a:bodyPr>
          <a:lstStyle/>
          <a:p>
            <a:r>
              <a:rPr lang="es-ES" b="1" dirty="0"/>
              <a:t>MODIFICACIÓN EN LOS CONTROLES</a:t>
            </a:r>
          </a:p>
        </p:txBody>
      </p:sp>
      <p:graphicFrame>
        <p:nvGraphicFramePr>
          <p:cNvPr id="4" name="Objeto 3">
            <a:extLst>
              <a:ext uri="{FF2B5EF4-FFF2-40B4-BE49-F238E27FC236}">
                <a16:creationId xmlns:a16="http://schemas.microsoft.com/office/drawing/2014/main" id="{BD645AAC-04C0-4DA0-9B0F-8D49CBD0B7FD}"/>
              </a:ext>
            </a:extLst>
          </p:cNvPr>
          <p:cNvGraphicFramePr>
            <a:graphicFrameLocks noChangeAspect="1"/>
          </p:cNvGraphicFramePr>
          <p:nvPr>
            <p:extLst>
              <p:ext uri="{D42A27DB-BD31-4B8C-83A1-F6EECF244321}">
                <p14:modId xmlns:p14="http://schemas.microsoft.com/office/powerpoint/2010/main" val="3065147545"/>
              </p:ext>
            </p:extLst>
          </p:nvPr>
        </p:nvGraphicFramePr>
        <p:xfrm>
          <a:off x="7864614" y="4524513"/>
          <a:ext cx="3797300" cy="1012825"/>
        </p:xfrm>
        <a:graphic>
          <a:graphicData uri="http://schemas.openxmlformats.org/presentationml/2006/ole">
            <mc:AlternateContent xmlns:mc="http://schemas.openxmlformats.org/markup-compatibility/2006">
              <mc:Choice xmlns:v="urn:schemas-microsoft-com:vml" Requires="v">
                <p:oleObj spid="_x0000_s1045" name="Objeto empaquetador del shell" showAsIcon="1" r:id="rId4" imgW="3796560" imgH="1012680" progId="Package">
                  <p:embed/>
                </p:oleObj>
              </mc:Choice>
              <mc:Fallback>
                <p:oleObj name="Objeto empaquetador del shell" showAsIcon="1" r:id="rId4" imgW="3796560" imgH="1012680" progId="Package">
                  <p:embed/>
                  <p:pic>
                    <p:nvPicPr>
                      <p:cNvPr id="0" name=""/>
                      <p:cNvPicPr/>
                      <p:nvPr/>
                    </p:nvPicPr>
                    <p:blipFill>
                      <a:blip r:embed="rId5"/>
                      <a:stretch>
                        <a:fillRect/>
                      </a:stretch>
                    </p:blipFill>
                    <p:spPr>
                      <a:xfrm>
                        <a:off x="7864614" y="4524513"/>
                        <a:ext cx="3797300" cy="1012825"/>
                      </a:xfrm>
                      <a:prstGeom prst="rect">
                        <a:avLst/>
                      </a:prstGeom>
                    </p:spPr>
                  </p:pic>
                </p:oleObj>
              </mc:Fallback>
            </mc:AlternateContent>
          </a:graphicData>
        </a:graphic>
      </p:graphicFrame>
    </p:spTree>
    <p:extLst>
      <p:ext uri="{BB962C8B-B14F-4D97-AF65-F5344CB8AC3E}">
        <p14:creationId xmlns:p14="http://schemas.microsoft.com/office/powerpoint/2010/main" val="32296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a:extLst>
              <a:ext uri="{FF2B5EF4-FFF2-40B4-BE49-F238E27FC236}">
                <a16:creationId xmlns:a16="http://schemas.microsoft.com/office/drawing/2014/main" id="{F1B1AF5D-FA7D-47D3-8117-D07169E1D4FE}"/>
              </a:ext>
            </a:extLst>
          </p:cNvPr>
          <p:cNvGraphicFramePr>
            <a:graphicFrameLocks noChangeAspect="1"/>
          </p:cNvGraphicFramePr>
          <p:nvPr>
            <p:extLst>
              <p:ext uri="{D42A27DB-BD31-4B8C-83A1-F6EECF244321}">
                <p14:modId xmlns:p14="http://schemas.microsoft.com/office/powerpoint/2010/main" val="2701335527"/>
              </p:ext>
            </p:extLst>
          </p:nvPr>
        </p:nvGraphicFramePr>
        <p:xfrm>
          <a:off x="1312104" y="1331812"/>
          <a:ext cx="3814763" cy="1012825"/>
        </p:xfrm>
        <a:graphic>
          <a:graphicData uri="http://schemas.openxmlformats.org/presentationml/2006/ole">
            <mc:AlternateContent xmlns:mc="http://schemas.openxmlformats.org/markup-compatibility/2006">
              <mc:Choice xmlns:v="urn:schemas-microsoft-com:vml" Requires="v">
                <p:oleObj spid="_x0000_s6155" name="Objeto empaquetador del shell" showAsIcon="1" r:id="rId3" imgW="3815280" imgH="1012680" progId="Package">
                  <p:embed/>
                </p:oleObj>
              </mc:Choice>
              <mc:Fallback>
                <p:oleObj name="Objeto empaquetador del shell" showAsIcon="1" r:id="rId3" imgW="3815280" imgH="1012680" progId="Package">
                  <p:embed/>
                  <p:pic>
                    <p:nvPicPr>
                      <p:cNvPr id="0" name=""/>
                      <p:cNvPicPr/>
                      <p:nvPr/>
                    </p:nvPicPr>
                    <p:blipFill>
                      <a:blip r:embed="rId4"/>
                      <a:stretch>
                        <a:fillRect/>
                      </a:stretch>
                    </p:blipFill>
                    <p:spPr>
                      <a:xfrm>
                        <a:off x="1312104" y="1331812"/>
                        <a:ext cx="3814763" cy="1012825"/>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id="{5AC1C740-BD71-4647-AC74-626F3C6E111A}"/>
              </a:ext>
            </a:extLst>
          </p:cNvPr>
          <p:cNvSpPr/>
          <p:nvPr/>
        </p:nvSpPr>
        <p:spPr>
          <a:xfrm>
            <a:off x="874643" y="374207"/>
            <a:ext cx="10429461" cy="1231106"/>
          </a:xfrm>
          <a:prstGeom prst="rect">
            <a:avLst/>
          </a:prstGeom>
        </p:spPr>
        <p:txBody>
          <a:bodyPr wrap="square">
            <a:spAutoFit/>
          </a:bodyPr>
          <a:lstStyle/>
          <a:p>
            <a:pPr algn="ctr">
              <a:spcAft>
                <a:spcPts val="0"/>
              </a:spcAft>
            </a:pPr>
            <a:r>
              <a:rPr lang="es-ES" sz="2000" b="1" dirty="0">
                <a:latin typeface="Calibri" panose="020F0502020204030204" pitchFamily="34" charset="0"/>
                <a:ea typeface="Times New Roman" panose="02020603050405020304" pitchFamily="18" charset="0"/>
              </a:rPr>
              <a:t>PROPUESTA DE REGLAMENTO DEL PARLAMENTO EUROPEO Y DEL CONSEJO </a:t>
            </a:r>
            <a:endParaRPr lang="es-ES" sz="2000" dirty="0">
              <a:latin typeface="Times New Roman" panose="02020603050405020304" pitchFamily="18" charset="0"/>
              <a:ea typeface="Times New Roman" panose="02020603050405020304" pitchFamily="18" charset="0"/>
            </a:endParaRPr>
          </a:p>
          <a:p>
            <a:pPr algn="just"/>
            <a:r>
              <a:rPr lang="es-ES" b="1" dirty="0">
                <a:solidFill>
                  <a:srgbClr val="000000"/>
                </a:solidFill>
                <a:latin typeface="Calibri" panose="020F0502020204030204" pitchFamily="34" charset="0"/>
                <a:ea typeface="Calibri" panose="020F0502020204030204" pitchFamily="34" charset="0"/>
              </a:rPr>
              <a:t>por el que se modifica el Reglamento (UE) n.º 1305/2013 en lo que respecta a las medidas específicas destinadas a proporcionar ayuda temporal excepcional en el marco del </a:t>
            </a:r>
            <a:r>
              <a:rPr lang="es-ES" b="1" dirty="0" err="1">
                <a:solidFill>
                  <a:srgbClr val="000000"/>
                </a:solidFill>
                <a:latin typeface="Calibri" panose="020F0502020204030204" pitchFamily="34" charset="0"/>
                <a:ea typeface="Calibri" panose="020F0502020204030204" pitchFamily="34" charset="0"/>
              </a:rPr>
              <a:t>Feader</a:t>
            </a:r>
            <a:r>
              <a:rPr lang="es-ES" b="1" dirty="0">
                <a:solidFill>
                  <a:srgbClr val="000000"/>
                </a:solidFill>
                <a:latin typeface="Calibri" panose="020F0502020204030204" pitchFamily="34" charset="0"/>
                <a:ea typeface="Calibri" panose="020F0502020204030204" pitchFamily="34" charset="0"/>
              </a:rPr>
              <a:t> en respuesta a la pandemia de COVID-19 </a:t>
            </a:r>
            <a:endParaRPr lang="es-ES" dirty="0"/>
          </a:p>
        </p:txBody>
      </p:sp>
      <p:sp>
        <p:nvSpPr>
          <p:cNvPr id="4" name="Rectángulo 3">
            <a:extLst>
              <a:ext uri="{FF2B5EF4-FFF2-40B4-BE49-F238E27FC236}">
                <a16:creationId xmlns:a16="http://schemas.microsoft.com/office/drawing/2014/main" id="{282D4637-BB90-4742-AA5E-35F84B28271A}"/>
              </a:ext>
            </a:extLst>
          </p:cNvPr>
          <p:cNvSpPr/>
          <p:nvPr/>
        </p:nvSpPr>
        <p:spPr>
          <a:xfrm>
            <a:off x="5989983" y="2220707"/>
            <a:ext cx="5705061" cy="4185761"/>
          </a:xfrm>
          <a:prstGeom prst="rect">
            <a:avLst/>
          </a:prstGeom>
        </p:spPr>
        <p:txBody>
          <a:bodyPr wrap="square">
            <a:spAutoFit/>
          </a:bodyPr>
          <a:lstStyle/>
          <a:p>
            <a:pPr algn="just"/>
            <a:r>
              <a:rPr lang="es-ES" sz="1400" dirty="0"/>
              <a:t>3. Los Estados miembros centrarán la ayuda en los beneficiarios más afectados por la crisis, para lo cual establecerán condiciones de admisibilidad y, en su caso, criterios de selección, que serán objetivos y no discriminatorios, sobre la base de las pruebas disponibles. </a:t>
            </a:r>
          </a:p>
          <a:p>
            <a:pPr algn="just"/>
            <a:r>
              <a:rPr lang="es-ES" sz="1400" dirty="0"/>
              <a:t> </a:t>
            </a:r>
          </a:p>
          <a:p>
            <a:pPr algn="just"/>
            <a:r>
              <a:rPr lang="es-ES" sz="1400" dirty="0"/>
              <a:t>4. La ayuda consistirá en el pago de una cantidad a tanto alzado, que deberá abonarse a más tardar el [31.12.2020], y la Comisión efectuará el reembolso subsiguiente de acuerdo con los créditos presupuestarios y a reserva de la financiación disponible. El nivel de pago podrá diferenciarse por categorías de beneficiarios de acuerdo con criterios objetivos y no discriminatorios. </a:t>
            </a:r>
          </a:p>
          <a:p>
            <a:pPr algn="just"/>
            <a:r>
              <a:rPr lang="es-ES" sz="1400" dirty="0"/>
              <a:t> </a:t>
            </a:r>
          </a:p>
          <a:p>
            <a:pPr algn="just"/>
            <a:r>
              <a:rPr lang="es-ES" sz="1400" dirty="0"/>
              <a:t>5. El importe máximo de la ayuda no podrá superar los 5 000 EUR por agricultor y los 50 000 EUR por pyme. </a:t>
            </a:r>
          </a:p>
          <a:p>
            <a:pPr algn="just"/>
            <a:r>
              <a:rPr lang="es-ES" sz="1400" dirty="0"/>
              <a:t> </a:t>
            </a:r>
          </a:p>
          <a:p>
            <a:pPr algn="just"/>
            <a:r>
              <a:rPr lang="es-ES" sz="1400" dirty="0"/>
              <a:t>6. Al conceder ayudas con arreglo al presente artículo, los Estados miembros tendrán en cuenta la ayuda concedida en virtud de otros instrumentos de ayuda nacionales o de la Unión o de regímenes privados para responder a los efectos de la crisis causada por la COVID-19.». </a:t>
            </a:r>
          </a:p>
          <a:p>
            <a:pPr algn="just"/>
            <a:r>
              <a:rPr lang="es-ES" sz="1400" dirty="0"/>
              <a:t> </a:t>
            </a:r>
          </a:p>
        </p:txBody>
      </p:sp>
      <p:sp>
        <p:nvSpPr>
          <p:cNvPr id="3" name="Rectángulo 2">
            <a:extLst>
              <a:ext uri="{FF2B5EF4-FFF2-40B4-BE49-F238E27FC236}">
                <a16:creationId xmlns:a16="http://schemas.microsoft.com/office/drawing/2014/main" id="{46371CFF-5433-4D2A-B80B-0FF2B156325A}"/>
              </a:ext>
            </a:extLst>
          </p:cNvPr>
          <p:cNvSpPr/>
          <p:nvPr/>
        </p:nvSpPr>
        <p:spPr>
          <a:xfrm>
            <a:off x="874643" y="2220707"/>
            <a:ext cx="5115340" cy="4401205"/>
          </a:xfrm>
          <a:prstGeom prst="rect">
            <a:avLst/>
          </a:prstGeom>
        </p:spPr>
        <p:txBody>
          <a:bodyPr wrap="square">
            <a:spAutoFit/>
          </a:bodyPr>
          <a:lstStyle/>
          <a:p>
            <a:pPr algn="just"/>
            <a:r>
              <a:rPr lang="es-ES" sz="1400" dirty="0"/>
              <a:t>«Artículo 39 ter Ayuda temporal excepcional destinada a los agricultores y las pymes que se dediquen a la transformación, comercialización o desarrollo de productos agrícolas especialmente afectados por la crisis ocasionada por la pandemia de COVID-19</a:t>
            </a:r>
          </a:p>
          <a:p>
            <a:pPr algn="just"/>
            <a:endParaRPr lang="es-ES" sz="1400" dirty="0"/>
          </a:p>
          <a:p>
            <a:pPr algn="just"/>
            <a:r>
              <a:rPr lang="es-ES" sz="1400" dirty="0"/>
              <a:t>1. La ayuda prevista en el marco de la presente medida tiene por objeto prestar asistencia de emergencia a los agricultores y a las pymes especialmente afectados por la crisis causada por la pandemia de COVID-19 con el fin de garantizar la continuidad de su actividad empresarial, siempre que se cumplan las condiciones establecidas en el presente artículo.  </a:t>
            </a:r>
          </a:p>
          <a:p>
            <a:pPr algn="just"/>
            <a:r>
              <a:rPr lang="es-ES" sz="1400" dirty="0"/>
              <a:t> </a:t>
            </a:r>
          </a:p>
          <a:p>
            <a:r>
              <a:rPr lang="es-ES" sz="1400" dirty="0"/>
              <a:t>2. La ayuda se concederá a los agricultores y a las pymes que se dediquen a la transformación, comercialización o desarrollo de los productos agrícolas contemplados en el anexo I del TFUE o de algodón, con excepción de los productos de la pesca; el resultado del proceso de producción podrá ser un producto no contemplado en dicho anexo. </a:t>
            </a:r>
          </a:p>
          <a:p>
            <a:r>
              <a:rPr lang="es-ES" sz="1400" dirty="0"/>
              <a:t> </a:t>
            </a:r>
          </a:p>
          <a:p>
            <a:pPr algn="just"/>
            <a:endParaRPr lang="es-ES" sz="1400" dirty="0"/>
          </a:p>
        </p:txBody>
      </p:sp>
    </p:spTree>
    <p:extLst>
      <p:ext uri="{BB962C8B-B14F-4D97-AF65-F5344CB8AC3E}">
        <p14:creationId xmlns:p14="http://schemas.microsoft.com/office/powerpoint/2010/main" val="129474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7566F3C-436C-4F08-8B1F-2F7C9C6F2CC7}"/>
              </a:ext>
            </a:extLst>
          </p:cNvPr>
          <p:cNvSpPr/>
          <p:nvPr/>
        </p:nvSpPr>
        <p:spPr>
          <a:xfrm>
            <a:off x="954157" y="358818"/>
            <a:ext cx="10349947" cy="707886"/>
          </a:xfrm>
          <a:prstGeom prst="rect">
            <a:avLst/>
          </a:prstGeom>
        </p:spPr>
        <p:txBody>
          <a:bodyPr wrap="square">
            <a:spAutoFit/>
          </a:bodyPr>
          <a:lstStyle/>
          <a:p>
            <a:pPr lvl="0"/>
            <a:r>
              <a:rPr lang="es-ES" sz="2000" b="1" dirty="0">
                <a:latin typeface="Calibri" panose="020F0502020204030204" pitchFamily="34" charset="0"/>
                <a:ea typeface="Times New Roman" panose="02020603050405020304" pitchFamily="18" charset="0"/>
              </a:rPr>
              <a:t>Marco temporal </a:t>
            </a:r>
            <a:r>
              <a:rPr lang="es-ES" sz="2000" b="1" dirty="0">
                <a:solidFill>
                  <a:srgbClr val="000000"/>
                </a:solidFill>
                <a:latin typeface="Calibri" panose="020F0502020204030204" pitchFamily="34" charset="0"/>
                <a:ea typeface="Times New Roman" panose="02020603050405020304" pitchFamily="18" charset="0"/>
              </a:rPr>
              <a:t>de ayudas estatales</a:t>
            </a:r>
            <a:r>
              <a:rPr lang="es-ES" sz="2000" dirty="0">
                <a:latin typeface="Times New Roman" panose="02020603050405020304" pitchFamily="18" charset="0"/>
                <a:ea typeface="Times New Roman" panose="02020603050405020304" pitchFamily="18" charset="0"/>
              </a:rPr>
              <a:t> </a:t>
            </a:r>
            <a:r>
              <a:rPr lang="es-ES" sz="2000" b="1" dirty="0">
                <a:solidFill>
                  <a:srgbClr val="000000"/>
                </a:solidFill>
                <a:latin typeface="Calibri" panose="020F0502020204030204" pitchFamily="34" charset="0"/>
                <a:ea typeface="Times New Roman" panose="02020603050405020304" pitchFamily="18" charset="0"/>
              </a:rPr>
              <a:t>destinadas a respaldar la economía en el contexto del actual brote de COVID-19  C(2020) 1863 final y </a:t>
            </a:r>
            <a:r>
              <a:rPr lang="es-ES" sz="2000" b="1" dirty="0">
                <a:solidFill>
                  <a:srgbClr val="000000"/>
                </a:solidFill>
                <a:latin typeface="Calibri" panose="020F0502020204030204" pitchFamily="34" charset="0"/>
                <a:ea typeface="Calibri" panose="020F0502020204030204" pitchFamily="34" charset="0"/>
              </a:rPr>
              <a:t>de COVID-19 (2020/C 112 I/01)</a:t>
            </a:r>
            <a:endParaRPr lang="es-ES" sz="2000" dirty="0">
              <a:latin typeface="Times New Roman" panose="02020603050405020304" pitchFamily="18" charset="0"/>
              <a:ea typeface="Times New Roman" panose="02020603050405020304" pitchFamily="18" charset="0"/>
            </a:endParaRPr>
          </a:p>
        </p:txBody>
      </p:sp>
      <p:sp>
        <p:nvSpPr>
          <p:cNvPr id="3" name="Rectángulo 2">
            <a:extLst>
              <a:ext uri="{FF2B5EF4-FFF2-40B4-BE49-F238E27FC236}">
                <a16:creationId xmlns:a16="http://schemas.microsoft.com/office/drawing/2014/main" id="{0BE79868-829D-4DF6-BED0-8F02B1EB63C7}"/>
              </a:ext>
            </a:extLst>
          </p:cNvPr>
          <p:cNvSpPr/>
          <p:nvPr/>
        </p:nvSpPr>
        <p:spPr>
          <a:xfrm>
            <a:off x="954156" y="1183479"/>
            <a:ext cx="7566991" cy="1600438"/>
          </a:xfrm>
          <a:prstGeom prst="rect">
            <a:avLst/>
          </a:prstGeom>
        </p:spPr>
        <p:txBody>
          <a:bodyPr wrap="square">
            <a:spAutoFit/>
          </a:bodyPr>
          <a:lstStyle/>
          <a:p>
            <a:pPr algn="just">
              <a:spcAft>
                <a:spcPts val="0"/>
              </a:spcAft>
            </a:pPr>
            <a:r>
              <a:rPr lang="es-ES" sz="1400" dirty="0">
                <a:latin typeface="Times New Roman" panose="02020603050405020304" pitchFamily="18" charset="0"/>
                <a:ea typeface="Times New Roman" panose="02020603050405020304" pitchFamily="18" charset="0"/>
              </a:rPr>
              <a:t>Tipos de ayudas nacionales previstas en el Marco temporal: subvenciones directas, anticipos reembolsables, ventajas fiscales o de pago, garantías, préstamos; garantías de préstamos; bonificación de los tipos de interés de préstamos; seguro de crédito a la exportación a corto plazo; investigación y desarrollo relacionada con la COVID-19; inversión destinada a las infraestructuras de ensayo y ampliación de escala; inversión para la producción de productos relacionados con la COVID-19; aplazamientos del pago de impuestos o cotizaciones a la Seguridad Social; y subsidios salariales para los empleados a fin de evitar las reducciones de plantilla</a:t>
            </a:r>
            <a:endParaRPr lang="es-ES" sz="1400" dirty="0">
              <a:effectLst/>
              <a:latin typeface="Times New Roman" panose="02020603050405020304" pitchFamily="18" charset="0"/>
              <a:ea typeface="Times New Roman" panose="02020603050405020304" pitchFamily="18" charset="0"/>
            </a:endParaRPr>
          </a:p>
        </p:txBody>
      </p:sp>
      <p:graphicFrame>
        <p:nvGraphicFramePr>
          <p:cNvPr id="5" name="Objeto 4">
            <a:extLst>
              <a:ext uri="{FF2B5EF4-FFF2-40B4-BE49-F238E27FC236}">
                <a16:creationId xmlns:a16="http://schemas.microsoft.com/office/drawing/2014/main" id="{A8B7BB39-4896-4C2F-B4D7-56B7C9AA653C}"/>
              </a:ext>
            </a:extLst>
          </p:cNvPr>
          <p:cNvGraphicFramePr>
            <a:graphicFrameLocks noChangeAspect="1"/>
          </p:cNvGraphicFramePr>
          <p:nvPr>
            <p:extLst>
              <p:ext uri="{D42A27DB-BD31-4B8C-83A1-F6EECF244321}">
                <p14:modId xmlns:p14="http://schemas.microsoft.com/office/powerpoint/2010/main" val="1743636804"/>
              </p:ext>
            </p:extLst>
          </p:nvPr>
        </p:nvGraphicFramePr>
        <p:xfrm>
          <a:off x="8979384" y="1330739"/>
          <a:ext cx="2105025" cy="1012825"/>
        </p:xfrm>
        <a:graphic>
          <a:graphicData uri="http://schemas.openxmlformats.org/presentationml/2006/ole">
            <mc:AlternateContent xmlns:mc="http://schemas.openxmlformats.org/markup-compatibility/2006">
              <mc:Choice xmlns:v="urn:schemas-microsoft-com:vml" Requires="v">
                <p:oleObj spid="_x0000_s7196" name="Objeto empaquetador del shell" showAsIcon="1" r:id="rId3" imgW="2104920" imgH="1012680" progId="Package">
                  <p:embed/>
                </p:oleObj>
              </mc:Choice>
              <mc:Fallback>
                <p:oleObj name="Objeto empaquetador del shell" showAsIcon="1" r:id="rId3" imgW="2104920" imgH="1012680" progId="Package">
                  <p:embed/>
                  <p:pic>
                    <p:nvPicPr>
                      <p:cNvPr id="0" name=""/>
                      <p:cNvPicPr/>
                      <p:nvPr/>
                    </p:nvPicPr>
                    <p:blipFill>
                      <a:blip r:embed="rId4"/>
                      <a:stretch>
                        <a:fillRect/>
                      </a:stretch>
                    </p:blipFill>
                    <p:spPr>
                      <a:xfrm>
                        <a:off x="8979384" y="1330739"/>
                        <a:ext cx="2105025" cy="1012825"/>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B12148CE-922E-4EC8-AA4C-24B2B13CD4B1}"/>
              </a:ext>
            </a:extLst>
          </p:cNvPr>
          <p:cNvSpPr/>
          <p:nvPr/>
        </p:nvSpPr>
        <p:spPr>
          <a:xfrm>
            <a:off x="4988409" y="2839809"/>
            <a:ext cx="6096000" cy="1900905"/>
          </a:xfrm>
          <a:prstGeom prst="rect">
            <a:avLst/>
          </a:prstGeom>
        </p:spPr>
        <p:txBody>
          <a:bodyPr>
            <a:spAutoFit/>
          </a:bodyPr>
          <a:lstStyle/>
          <a:p>
            <a:pPr>
              <a:lnSpc>
                <a:spcPct val="107000"/>
              </a:lnSpc>
              <a:spcAft>
                <a:spcPts val="800"/>
              </a:spcAft>
            </a:pPr>
            <a:r>
              <a:rPr lang="es-ES" sz="1400" b="1" dirty="0">
                <a:latin typeface="Calibri" panose="020F0502020204030204" pitchFamily="34" charset="0"/>
                <a:ea typeface="Calibri" panose="020F0502020204030204" pitchFamily="34" charset="0"/>
                <a:cs typeface="Times New Roman" panose="02020603050405020304" pitchFamily="18" charset="0"/>
              </a:rPr>
              <a:t>Ayudas estatales paraguas del Marco temporal autorizadas en España </a:t>
            </a:r>
          </a:p>
          <a:p>
            <a:pPr algn="just">
              <a:lnSpc>
                <a:spcPct val="107000"/>
              </a:lnSpc>
              <a:spcAft>
                <a:spcPts val="800"/>
              </a:spcAft>
            </a:pPr>
            <a:r>
              <a:rPr lang="es-ES" sz="1400" dirty="0" err="1">
                <a:latin typeface="Calibri" panose="020F0502020204030204" pitchFamily="34" charset="0"/>
                <a:ea typeface="Calibri" panose="020F0502020204030204" pitchFamily="34" charset="0"/>
                <a:cs typeface="Times New Roman" panose="02020603050405020304" pitchFamily="18" charset="0"/>
              </a:rPr>
              <a:t>State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Aid</a:t>
            </a:r>
            <a:r>
              <a:rPr lang="es-ES" sz="1400" dirty="0">
                <a:latin typeface="Calibri" panose="020F0502020204030204" pitchFamily="34" charset="0"/>
                <a:ea typeface="Calibri" panose="020F0502020204030204" pitchFamily="34" charset="0"/>
                <a:cs typeface="Times New Roman" panose="02020603050405020304" pitchFamily="18" charset="0"/>
              </a:rPr>
              <a:t> SA.56851 (2020/N)- </a:t>
            </a:r>
            <a:r>
              <a:rPr lang="es-ES" sz="1400" dirty="0" err="1">
                <a:latin typeface="Calibri" panose="020F0502020204030204" pitchFamily="34" charset="0"/>
                <a:ea typeface="Calibri" panose="020F0502020204030204" pitchFamily="34" charset="0"/>
                <a:cs typeface="Times New Roman" panose="02020603050405020304" pitchFamily="18" charset="0"/>
              </a:rPr>
              <a:t>Spain</a:t>
            </a:r>
            <a:r>
              <a:rPr lang="es-ES" sz="1400" dirty="0">
                <a:latin typeface="Calibri" panose="020F0502020204030204" pitchFamily="34" charset="0"/>
                <a:ea typeface="Calibri" panose="020F0502020204030204" pitchFamily="34" charset="0"/>
                <a:cs typeface="Times New Roman" panose="02020603050405020304" pitchFamily="18" charset="0"/>
              </a:rPr>
              <a:t> - </a:t>
            </a:r>
            <a:r>
              <a:rPr lang="es-ES" sz="1400" dirty="0" err="1">
                <a:latin typeface="Calibri" panose="020F0502020204030204" pitchFamily="34" charset="0"/>
                <a:ea typeface="Calibri" panose="020F0502020204030204" pitchFamily="34" charset="0"/>
                <a:cs typeface="Times New Roman" panose="02020603050405020304" pitchFamily="18" charset="0"/>
              </a:rPr>
              <a:t>Umbrella</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Scheme</a:t>
            </a:r>
            <a:r>
              <a:rPr lang="es-ES" sz="1400" dirty="0">
                <a:latin typeface="Calibri" panose="020F0502020204030204" pitchFamily="34" charset="0"/>
                <a:ea typeface="Calibri" panose="020F0502020204030204" pitchFamily="34" charset="0"/>
                <a:cs typeface="Times New Roman" panose="02020603050405020304" pitchFamily="18" charset="0"/>
              </a:rPr>
              <a:t> - </a:t>
            </a:r>
            <a:r>
              <a:rPr lang="es-ES" sz="1400" dirty="0" err="1">
                <a:latin typeface="Calibri" panose="020F0502020204030204" pitchFamily="34" charset="0"/>
                <a:ea typeface="Calibri" panose="020F0502020204030204" pitchFamily="34" charset="0"/>
                <a:cs typeface="Times New Roman" panose="02020603050405020304" pitchFamily="18" charset="0"/>
              </a:rPr>
              <a:t>National</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Temporary</a:t>
            </a:r>
            <a:r>
              <a:rPr lang="es-ES" sz="1400" dirty="0">
                <a:latin typeface="Calibri" panose="020F0502020204030204" pitchFamily="34" charset="0"/>
                <a:ea typeface="Calibri" panose="020F0502020204030204" pitchFamily="34" charset="0"/>
                <a:cs typeface="Times New Roman" panose="02020603050405020304" pitchFamily="18" charset="0"/>
              </a:rPr>
              <a:t> Framework </a:t>
            </a:r>
            <a:r>
              <a:rPr lang="es-ES" sz="1400" dirty="0" err="1">
                <a:latin typeface="Calibri" panose="020F0502020204030204" pitchFamily="34" charset="0"/>
                <a:ea typeface="Calibri" panose="020F0502020204030204" pitchFamily="34" charset="0"/>
                <a:cs typeface="Times New Roman" panose="02020603050405020304" pitchFamily="18" charset="0"/>
              </a:rPr>
              <a:t>for</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State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aid</a:t>
            </a:r>
            <a:r>
              <a:rPr lang="es-ES" sz="1400" dirty="0">
                <a:latin typeface="Calibri" panose="020F0502020204030204" pitchFamily="34" charset="0"/>
                <a:ea typeface="Calibri" panose="020F0502020204030204" pitchFamily="34" charset="0"/>
                <a:cs typeface="Times New Roman" panose="02020603050405020304" pitchFamily="18" charset="0"/>
              </a:rPr>
              <a:t> in </a:t>
            </a:r>
            <a:r>
              <a:rPr lang="es-ES" sz="1400" dirty="0" err="1">
                <a:latin typeface="Calibri" panose="020F0502020204030204" pitchFamily="34" charset="0"/>
                <a:ea typeface="Calibri" panose="020F0502020204030204" pitchFamily="34" charset="0"/>
                <a:cs typeface="Times New Roman" panose="02020603050405020304" pitchFamily="18" charset="0"/>
              </a:rPr>
              <a:t>the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form</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of</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direct</a:t>
            </a:r>
            <a:r>
              <a:rPr lang="es-ES" sz="1400" dirty="0">
                <a:latin typeface="Calibri" panose="020F0502020204030204" pitchFamily="34" charset="0"/>
                <a:ea typeface="Calibri" panose="020F0502020204030204" pitchFamily="34" charset="0"/>
                <a:cs typeface="Times New Roman" panose="02020603050405020304" pitchFamily="18" charset="0"/>
              </a:rPr>
              <a:t> grants, </a:t>
            </a:r>
            <a:r>
              <a:rPr lang="es-ES" sz="1400" dirty="0" err="1">
                <a:latin typeface="Calibri" panose="020F0502020204030204" pitchFamily="34" charset="0"/>
                <a:ea typeface="Calibri" panose="020F0502020204030204" pitchFamily="34" charset="0"/>
                <a:cs typeface="Times New Roman" panose="02020603050405020304" pitchFamily="18" charset="0"/>
              </a:rPr>
              <a:t>repayable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advances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tax</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or</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payments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advantages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guarantees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on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loans</a:t>
            </a:r>
            <a:r>
              <a:rPr lang="es-ES" sz="1400" dirty="0">
                <a:latin typeface="Calibri" panose="020F0502020204030204" pitchFamily="34" charset="0"/>
                <a:ea typeface="Calibri" panose="020F0502020204030204" pitchFamily="34" charset="0"/>
                <a:cs typeface="Times New Roman" panose="02020603050405020304" pitchFamily="18" charset="0"/>
              </a:rPr>
              <a:t> and </a:t>
            </a:r>
            <a:r>
              <a:rPr lang="es-ES" sz="1400" dirty="0" err="1">
                <a:latin typeface="Calibri" panose="020F0502020204030204" pitchFamily="34" charset="0"/>
                <a:ea typeface="Calibri" panose="020F0502020204030204" pitchFamily="34" charset="0"/>
                <a:cs typeface="Times New Roman" panose="02020603050405020304" pitchFamily="18" charset="0"/>
              </a:rPr>
              <a:t>subsidised</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interest</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rates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for</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loans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to</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support</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the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economy</a:t>
            </a:r>
            <a:r>
              <a:rPr lang="es-ES" sz="1400" dirty="0">
                <a:latin typeface="Calibri" panose="020F0502020204030204" pitchFamily="34" charset="0"/>
                <a:ea typeface="Calibri" panose="020F0502020204030204" pitchFamily="34" charset="0"/>
                <a:cs typeface="Times New Roman" panose="02020603050405020304" pitchFamily="18" charset="0"/>
              </a:rPr>
              <a:t> in </a:t>
            </a:r>
            <a:r>
              <a:rPr lang="es-ES" sz="1400" dirty="0" err="1">
                <a:latin typeface="Calibri" panose="020F0502020204030204" pitchFamily="34" charset="0"/>
                <a:ea typeface="Calibri" panose="020F0502020204030204" pitchFamily="34" charset="0"/>
                <a:cs typeface="Times New Roman" panose="02020603050405020304" pitchFamily="18" charset="0"/>
              </a:rPr>
              <a:t>the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current</a:t>
            </a:r>
            <a:r>
              <a:rPr lang="es-ES" sz="1400" dirty="0">
                <a:latin typeface="Calibri" panose="020F0502020204030204" pitchFamily="34" charset="0"/>
                <a:ea typeface="Calibri" panose="020F0502020204030204" pitchFamily="34" charset="0"/>
                <a:cs typeface="Times New Roman" panose="02020603050405020304" pitchFamily="18" charset="0"/>
              </a:rPr>
              <a:t> COVID </a:t>
            </a:r>
            <a:r>
              <a:rPr lang="es-ES" sz="1400" dirty="0" err="1">
                <a:latin typeface="Calibri" panose="020F0502020204030204" pitchFamily="34" charset="0"/>
                <a:ea typeface="Calibri" panose="020F0502020204030204" pitchFamily="34" charset="0"/>
                <a:cs typeface="Times New Roman" panose="02020603050405020304" pitchFamily="18" charset="0"/>
              </a:rPr>
              <a:t>outbreak</a:t>
            </a:r>
            <a:r>
              <a:rPr lang="es-ES" sz="1400" dirty="0">
                <a:latin typeface="Calibri" panose="020F0502020204030204" pitchFamily="34" charset="0"/>
                <a:ea typeface="Calibri" panose="020F0502020204030204" pitchFamily="34" charset="0"/>
                <a:cs typeface="Times New Roman" panose="02020603050405020304" pitchFamily="18" charset="0"/>
              </a:rPr>
              <a:t> C(2020) 2154 final</a:t>
            </a:r>
          </a:p>
          <a:p>
            <a:pPr algn="just">
              <a:lnSpc>
                <a:spcPct val="107000"/>
              </a:lnSpc>
              <a:spcAft>
                <a:spcPts val="800"/>
              </a:spcAft>
            </a:pPr>
            <a:r>
              <a:rPr lang="es-ES" sz="1400" dirty="0" err="1">
                <a:latin typeface="Calibri" panose="020F0502020204030204" pitchFamily="34" charset="0"/>
                <a:ea typeface="Calibri" panose="020F0502020204030204" pitchFamily="34" charset="0"/>
                <a:cs typeface="Times New Roman" panose="02020603050405020304" pitchFamily="18" charset="0"/>
              </a:rPr>
              <a:t>State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Aid</a:t>
            </a:r>
            <a:r>
              <a:rPr lang="es-ES" sz="1400" dirty="0">
                <a:latin typeface="Calibri" panose="020F0502020204030204" pitchFamily="34" charset="0"/>
                <a:ea typeface="Calibri" panose="020F0502020204030204" pitchFamily="34" charset="0"/>
                <a:cs typeface="Times New Roman" panose="02020603050405020304" pitchFamily="18" charset="0"/>
              </a:rPr>
              <a:t> SA.57019 (2020/N) - </a:t>
            </a:r>
            <a:r>
              <a:rPr lang="es-ES" sz="1400" dirty="0" err="1">
                <a:latin typeface="Calibri" panose="020F0502020204030204" pitchFamily="34" charset="0"/>
                <a:ea typeface="Calibri" panose="020F0502020204030204" pitchFamily="34" charset="0"/>
                <a:cs typeface="Times New Roman" panose="02020603050405020304" pitchFamily="18" charset="0"/>
              </a:rPr>
              <a:t>Spain</a:t>
            </a:r>
            <a:r>
              <a:rPr lang="es-ES" sz="1400" dirty="0">
                <a:latin typeface="Calibri" panose="020F0502020204030204" pitchFamily="34" charset="0"/>
                <a:ea typeface="Calibri" panose="020F0502020204030204" pitchFamily="34" charset="0"/>
                <a:cs typeface="Times New Roman" panose="02020603050405020304" pitchFamily="18" charset="0"/>
              </a:rPr>
              <a:t> - </a:t>
            </a:r>
            <a:r>
              <a:rPr lang="es-ES" sz="1400" dirty="0" err="1">
                <a:latin typeface="Calibri" panose="020F0502020204030204" pitchFamily="34" charset="0"/>
                <a:ea typeface="Calibri" panose="020F0502020204030204" pitchFamily="34" charset="0"/>
                <a:cs typeface="Times New Roman" panose="02020603050405020304" pitchFamily="18" charset="0"/>
              </a:rPr>
              <a:t>Second</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National</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Temporary</a:t>
            </a:r>
            <a:r>
              <a:rPr lang="es-ES" sz="1400" dirty="0">
                <a:latin typeface="Calibri" panose="020F0502020204030204" pitchFamily="34" charset="0"/>
                <a:ea typeface="Calibri" panose="020F0502020204030204" pitchFamily="34" charset="0"/>
                <a:cs typeface="Times New Roman" panose="02020603050405020304" pitchFamily="18" charset="0"/>
              </a:rPr>
              <a:t> Framework </a:t>
            </a:r>
            <a:r>
              <a:rPr lang="es-ES" sz="1400" dirty="0" err="1">
                <a:latin typeface="Calibri" panose="020F0502020204030204" pitchFamily="34" charset="0"/>
                <a:ea typeface="Calibri" panose="020F0502020204030204" pitchFamily="34" charset="0"/>
                <a:cs typeface="Times New Roman" panose="02020603050405020304" pitchFamily="18" charset="0"/>
              </a:rPr>
              <a:t>for</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State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aid</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related</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to</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the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containment</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of</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the</a:t>
            </a:r>
            <a:r>
              <a:rPr lang="es-ES" sz="1400" dirty="0">
                <a:latin typeface="Calibri" panose="020F0502020204030204" pitchFamily="34" charset="0"/>
                <a:ea typeface="Calibri" panose="020F0502020204030204" pitchFamily="34" charset="0"/>
                <a:cs typeface="Times New Roman" panose="02020603050405020304" pitchFamily="18" charset="0"/>
              </a:rPr>
              <a:t> COVID19 </a:t>
            </a:r>
            <a:r>
              <a:rPr lang="es-ES" sz="1400" dirty="0" err="1">
                <a:latin typeface="Calibri" panose="020F0502020204030204" pitchFamily="34" charset="0"/>
                <a:ea typeface="Calibri" panose="020F0502020204030204" pitchFamily="34" charset="0"/>
                <a:cs typeface="Times New Roman" panose="02020603050405020304" pitchFamily="18" charset="0"/>
              </a:rPr>
              <a:t>outbreak</a:t>
            </a:r>
            <a:r>
              <a:rPr lang="es-ES" sz="1400" dirty="0">
                <a:latin typeface="Calibri" panose="020F0502020204030204" pitchFamily="34" charset="0"/>
                <a:ea typeface="Calibri" panose="020F0502020204030204" pitchFamily="34" charset="0"/>
                <a:cs typeface="Times New Roman" panose="02020603050405020304" pitchFamily="18" charset="0"/>
              </a:rPr>
              <a:t> C(2020)2740 final</a:t>
            </a:r>
          </a:p>
        </p:txBody>
      </p:sp>
      <p:graphicFrame>
        <p:nvGraphicFramePr>
          <p:cNvPr id="4" name="Objeto 3">
            <a:extLst>
              <a:ext uri="{FF2B5EF4-FFF2-40B4-BE49-F238E27FC236}">
                <a16:creationId xmlns:a16="http://schemas.microsoft.com/office/drawing/2014/main" id="{FC8FC9C8-9DD5-4CAA-AC5B-DAD49BD49614}"/>
              </a:ext>
            </a:extLst>
          </p:cNvPr>
          <p:cNvGraphicFramePr>
            <a:graphicFrameLocks noChangeAspect="1"/>
          </p:cNvGraphicFramePr>
          <p:nvPr>
            <p:extLst>
              <p:ext uri="{D42A27DB-BD31-4B8C-83A1-F6EECF244321}">
                <p14:modId xmlns:p14="http://schemas.microsoft.com/office/powerpoint/2010/main" val="4072160933"/>
              </p:ext>
            </p:extLst>
          </p:nvPr>
        </p:nvGraphicFramePr>
        <p:xfrm>
          <a:off x="1253365" y="2991681"/>
          <a:ext cx="3013835" cy="874637"/>
        </p:xfrm>
        <a:graphic>
          <a:graphicData uri="http://schemas.openxmlformats.org/presentationml/2006/ole">
            <mc:AlternateContent xmlns:mc="http://schemas.openxmlformats.org/markup-compatibility/2006">
              <mc:Choice xmlns:v="urn:schemas-microsoft-com:vml" Requires="v">
                <p:oleObj spid="_x0000_s7197" name="Objeto empaquetador del shell" showAsIcon="1" r:id="rId5" imgW="3232440" imgH="1012680" progId="Package">
                  <p:embed/>
                </p:oleObj>
              </mc:Choice>
              <mc:Fallback>
                <p:oleObj name="Objeto empaquetador del shell" showAsIcon="1" r:id="rId5" imgW="3232440" imgH="1012680" progId="Package">
                  <p:embed/>
                  <p:pic>
                    <p:nvPicPr>
                      <p:cNvPr id="0" name=""/>
                      <p:cNvPicPr/>
                      <p:nvPr/>
                    </p:nvPicPr>
                    <p:blipFill>
                      <a:blip r:embed="rId6"/>
                      <a:stretch>
                        <a:fillRect/>
                      </a:stretch>
                    </p:blipFill>
                    <p:spPr>
                      <a:xfrm>
                        <a:off x="1253365" y="2991681"/>
                        <a:ext cx="3013835" cy="874637"/>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F9D80C53-1F93-494F-BCB0-245F9439E4FA}"/>
              </a:ext>
            </a:extLst>
          </p:cNvPr>
          <p:cNvGraphicFramePr>
            <a:graphicFrameLocks noChangeAspect="1"/>
          </p:cNvGraphicFramePr>
          <p:nvPr>
            <p:extLst>
              <p:ext uri="{D42A27DB-BD31-4B8C-83A1-F6EECF244321}">
                <p14:modId xmlns:p14="http://schemas.microsoft.com/office/powerpoint/2010/main" val="634365416"/>
              </p:ext>
            </p:extLst>
          </p:nvPr>
        </p:nvGraphicFramePr>
        <p:xfrm>
          <a:off x="1253365" y="4074083"/>
          <a:ext cx="3013835" cy="874638"/>
        </p:xfrm>
        <a:graphic>
          <a:graphicData uri="http://schemas.openxmlformats.org/presentationml/2006/ole">
            <mc:AlternateContent xmlns:mc="http://schemas.openxmlformats.org/markup-compatibility/2006">
              <mc:Choice xmlns:v="urn:schemas-microsoft-com:vml" Requires="v">
                <p:oleObj spid="_x0000_s7198" name="Objeto empaquetador del shell" showAsIcon="1" r:id="rId7" imgW="3232440" imgH="1012680" progId="Package">
                  <p:embed/>
                </p:oleObj>
              </mc:Choice>
              <mc:Fallback>
                <p:oleObj name="Objeto empaquetador del shell" showAsIcon="1" r:id="rId7" imgW="3232440" imgH="1012680" progId="Package">
                  <p:embed/>
                  <p:pic>
                    <p:nvPicPr>
                      <p:cNvPr id="0" name=""/>
                      <p:cNvPicPr/>
                      <p:nvPr/>
                    </p:nvPicPr>
                    <p:blipFill>
                      <a:blip r:embed="rId8"/>
                      <a:stretch>
                        <a:fillRect/>
                      </a:stretch>
                    </p:blipFill>
                    <p:spPr>
                      <a:xfrm>
                        <a:off x="1253365" y="4074083"/>
                        <a:ext cx="3013835" cy="874638"/>
                      </a:xfrm>
                      <a:prstGeom prst="rect">
                        <a:avLst/>
                      </a:prstGeom>
                    </p:spPr>
                  </p:pic>
                </p:oleObj>
              </mc:Fallback>
            </mc:AlternateContent>
          </a:graphicData>
        </a:graphic>
      </p:graphicFrame>
      <p:sp>
        <p:nvSpPr>
          <p:cNvPr id="8" name="CuadroTexto 7">
            <a:extLst>
              <a:ext uri="{FF2B5EF4-FFF2-40B4-BE49-F238E27FC236}">
                <a16:creationId xmlns:a16="http://schemas.microsoft.com/office/drawing/2014/main" id="{426B480D-D629-46EC-A020-1D504C492AE9}"/>
              </a:ext>
            </a:extLst>
          </p:cNvPr>
          <p:cNvSpPr txBox="1"/>
          <p:nvPr/>
        </p:nvSpPr>
        <p:spPr>
          <a:xfrm>
            <a:off x="1253365" y="5305189"/>
            <a:ext cx="2417487" cy="369332"/>
          </a:xfrm>
          <a:prstGeom prst="rect">
            <a:avLst/>
          </a:prstGeom>
          <a:noFill/>
        </p:spPr>
        <p:txBody>
          <a:bodyPr wrap="square" rtlCol="0">
            <a:spAutoFit/>
          </a:bodyPr>
          <a:lstStyle/>
          <a:p>
            <a:r>
              <a:rPr lang="es-ES" b="1" dirty="0"/>
              <a:t>Avales públicos ICO</a:t>
            </a:r>
          </a:p>
        </p:txBody>
      </p:sp>
      <p:graphicFrame>
        <p:nvGraphicFramePr>
          <p:cNvPr id="9" name="Objeto 8">
            <a:extLst>
              <a:ext uri="{FF2B5EF4-FFF2-40B4-BE49-F238E27FC236}">
                <a16:creationId xmlns:a16="http://schemas.microsoft.com/office/drawing/2014/main" id="{E33B7A9F-375A-4E09-AC14-74B05FD9AEDC}"/>
              </a:ext>
            </a:extLst>
          </p:cNvPr>
          <p:cNvGraphicFramePr>
            <a:graphicFrameLocks noChangeAspect="1"/>
          </p:cNvGraphicFramePr>
          <p:nvPr>
            <p:extLst>
              <p:ext uri="{D42A27DB-BD31-4B8C-83A1-F6EECF244321}">
                <p14:modId xmlns:p14="http://schemas.microsoft.com/office/powerpoint/2010/main" val="539132757"/>
              </p:ext>
            </p:extLst>
          </p:nvPr>
        </p:nvGraphicFramePr>
        <p:xfrm>
          <a:off x="4548948" y="5020848"/>
          <a:ext cx="6389687" cy="1012825"/>
        </p:xfrm>
        <a:graphic>
          <a:graphicData uri="http://schemas.openxmlformats.org/presentationml/2006/ole">
            <mc:AlternateContent xmlns:mc="http://schemas.openxmlformats.org/markup-compatibility/2006">
              <mc:Choice xmlns:v="urn:schemas-microsoft-com:vml" Requires="v">
                <p:oleObj spid="_x0000_s7199" name="Objeto empaquetador del shell" showAsIcon="1" r:id="rId9" imgW="6390000" imgH="1012680" progId="Package">
                  <p:embed/>
                </p:oleObj>
              </mc:Choice>
              <mc:Fallback>
                <p:oleObj name="Objeto empaquetador del shell" showAsIcon="1" r:id="rId9" imgW="6390000" imgH="1012680" progId="Package">
                  <p:embed/>
                  <p:pic>
                    <p:nvPicPr>
                      <p:cNvPr id="0" name=""/>
                      <p:cNvPicPr/>
                      <p:nvPr/>
                    </p:nvPicPr>
                    <p:blipFill>
                      <a:blip r:embed="rId10"/>
                      <a:stretch>
                        <a:fillRect/>
                      </a:stretch>
                    </p:blipFill>
                    <p:spPr>
                      <a:xfrm>
                        <a:off x="4548948" y="5020848"/>
                        <a:ext cx="6389687" cy="1012825"/>
                      </a:xfrm>
                      <a:prstGeom prst="rect">
                        <a:avLst/>
                      </a:prstGeom>
                    </p:spPr>
                  </p:pic>
                </p:oleObj>
              </mc:Fallback>
            </mc:AlternateContent>
          </a:graphicData>
        </a:graphic>
      </p:graphicFrame>
      <p:sp>
        <p:nvSpPr>
          <p:cNvPr id="10" name="Rectángulo 9">
            <a:extLst>
              <a:ext uri="{FF2B5EF4-FFF2-40B4-BE49-F238E27FC236}">
                <a16:creationId xmlns:a16="http://schemas.microsoft.com/office/drawing/2014/main" id="{59628D40-6FFC-4752-AFF1-C0E3D5735F3F}"/>
              </a:ext>
            </a:extLst>
          </p:cNvPr>
          <p:cNvSpPr/>
          <p:nvPr/>
        </p:nvSpPr>
        <p:spPr>
          <a:xfrm>
            <a:off x="314099" y="5944475"/>
            <a:ext cx="4892365" cy="369332"/>
          </a:xfrm>
          <a:prstGeom prst="rect">
            <a:avLst/>
          </a:prstGeom>
        </p:spPr>
        <p:txBody>
          <a:bodyPr wrap="none">
            <a:spAutoFit/>
          </a:bodyPr>
          <a:lstStyle/>
          <a:p>
            <a:r>
              <a:rPr lang="es-ES" dirty="0">
                <a:hlinkClick r:id="rId11"/>
              </a:rPr>
              <a:t>https://www.ico.es/web/ico/linea-avales-covid-19</a:t>
            </a:r>
            <a:endParaRPr lang="es-ES" dirty="0"/>
          </a:p>
        </p:txBody>
      </p:sp>
    </p:spTree>
    <p:extLst>
      <p:ext uri="{BB962C8B-B14F-4D97-AF65-F5344CB8AC3E}">
        <p14:creationId xmlns:p14="http://schemas.microsoft.com/office/powerpoint/2010/main" val="77820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AB7B178-FCE2-44ED-85A3-5ABE051FAD6B}"/>
              </a:ext>
            </a:extLst>
          </p:cNvPr>
          <p:cNvSpPr txBox="1"/>
          <p:nvPr/>
        </p:nvSpPr>
        <p:spPr>
          <a:xfrm>
            <a:off x="4436165" y="576469"/>
            <a:ext cx="3319670" cy="369332"/>
          </a:xfrm>
          <a:prstGeom prst="rect">
            <a:avLst/>
          </a:prstGeom>
          <a:noFill/>
        </p:spPr>
        <p:txBody>
          <a:bodyPr wrap="square" rtlCol="0">
            <a:spAutoFit/>
          </a:bodyPr>
          <a:lstStyle/>
          <a:p>
            <a:r>
              <a:rPr lang="es-ES" b="1" dirty="0">
                <a:solidFill>
                  <a:srgbClr val="FF0000"/>
                </a:solidFill>
              </a:rPr>
              <a:t>LEADER EN TIEMPOS DEL COVID</a:t>
            </a:r>
          </a:p>
        </p:txBody>
      </p:sp>
      <p:sp>
        <p:nvSpPr>
          <p:cNvPr id="3" name="CuadroTexto 2">
            <a:extLst>
              <a:ext uri="{FF2B5EF4-FFF2-40B4-BE49-F238E27FC236}">
                <a16:creationId xmlns:a16="http://schemas.microsoft.com/office/drawing/2014/main" id="{A491CE46-46C7-4DC9-BB5F-916FFEF55726}"/>
              </a:ext>
            </a:extLst>
          </p:cNvPr>
          <p:cNvSpPr txBox="1"/>
          <p:nvPr/>
        </p:nvSpPr>
        <p:spPr>
          <a:xfrm>
            <a:off x="728870" y="1222633"/>
            <a:ext cx="3405807" cy="523220"/>
          </a:xfrm>
          <a:prstGeom prst="rect">
            <a:avLst/>
          </a:prstGeom>
          <a:noFill/>
        </p:spPr>
        <p:txBody>
          <a:bodyPr wrap="square" rtlCol="0">
            <a:spAutoFit/>
          </a:bodyPr>
          <a:lstStyle/>
          <a:p>
            <a:r>
              <a:rPr lang="es-ES" sz="2800" dirty="0"/>
              <a:t>Leader ante COVID</a:t>
            </a:r>
          </a:p>
        </p:txBody>
      </p:sp>
      <p:sp>
        <p:nvSpPr>
          <p:cNvPr id="4" name="CuadroTexto 3">
            <a:extLst>
              <a:ext uri="{FF2B5EF4-FFF2-40B4-BE49-F238E27FC236}">
                <a16:creationId xmlns:a16="http://schemas.microsoft.com/office/drawing/2014/main" id="{30559713-45C0-4CCE-ABCA-70B6FCA58977}"/>
              </a:ext>
            </a:extLst>
          </p:cNvPr>
          <p:cNvSpPr txBox="1"/>
          <p:nvPr/>
        </p:nvSpPr>
        <p:spPr>
          <a:xfrm>
            <a:off x="6735417" y="1222633"/>
            <a:ext cx="2859156" cy="523220"/>
          </a:xfrm>
          <a:prstGeom prst="rect">
            <a:avLst/>
          </a:prstGeom>
          <a:noFill/>
        </p:spPr>
        <p:txBody>
          <a:bodyPr wrap="square" rtlCol="0">
            <a:spAutoFit/>
          </a:bodyPr>
          <a:lstStyle/>
          <a:p>
            <a:r>
              <a:rPr lang="es-ES" sz="2800" dirty="0"/>
              <a:t>Leader ante 21-27</a:t>
            </a:r>
          </a:p>
        </p:txBody>
      </p:sp>
      <p:sp>
        <p:nvSpPr>
          <p:cNvPr id="5" name="CuadroTexto 4">
            <a:extLst>
              <a:ext uri="{FF2B5EF4-FFF2-40B4-BE49-F238E27FC236}">
                <a16:creationId xmlns:a16="http://schemas.microsoft.com/office/drawing/2014/main" id="{AA3038E8-536A-4A75-9282-79D1178DBA3A}"/>
              </a:ext>
            </a:extLst>
          </p:cNvPr>
          <p:cNvSpPr txBox="1"/>
          <p:nvPr/>
        </p:nvSpPr>
        <p:spPr>
          <a:xfrm>
            <a:off x="728870" y="2239617"/>
            <a:ext cx="4306956" cy="4093428"/>
          </a:xfrm>
          <a:prstGeom prst="rect">
            <a:avLst/>
          </a:prstGeom>
          <a:noFill/>
        </p:spPr>
        <p:txBody>
          <a:bodyPr wrap="square" rtlCol="0">
            <a:spAutoFit/>
          </a:bodyPr>
          <a:lstStyle/>
          <a:p>
            <a:pPr marL="285750" indent="-285750">
              <a:buFont typeface="Wingdings" panose="05000000000000000000" pitchFamily="2" charset="2"/>
              <a:buChar char="q"/>
            </a:pPr>
            <a:r>
              <a:rPr lang="es-ES" sz="2000" dirty="0"/>
              <a:t>Evaluar la nueva situación?</a:t>
            </a:r>
          </a:p>
          <a:p>
            <a:pPr marL="285750" indent="-285750">
              <a:buFont typeface="Wingdings" panose="05000000000000000000" pitchFamily="2" charset="2"/>
              <a:buChar char="q"/>
            </a:pPr>
            <a:r>
              <a:rPr lang="es-ES" sz="2000" dirty="0"/>
              <a:t>Repensar estrategias?</a:t>
            </a:r>
          </a:p>
          <a:p>
            <a:pPr marL="285750" indent="-285750">
              <a:buFont typeface="Wingdings" panose="05000000000000000000" pitchFamily="2" charset="2"/>
              <a:buChar char="q"/>
            </a:pPr>
            <a:r>
              <a:rPr lang="es-ES" sz="2000" dirty="0"/>
              <a:t>Enfoque de las ayudas al salvamento?</a:t>
            </a:r>
          </a:p>
          <a:p>
            <a:pPr marL="285750" indent="-285750">
              <a:buFont typeface="Wingdings" panose="05000000000000000000" pitchFamily="2" charset="2"/>
              <a:buChar char="q"/>
            </a:pPr>
            <a:r>
              <a:rPr lang="es-ES" sz="2000" dirty="0"/>
              <a:t>Nuevas medidas?</a:t>
            </a:r>
          </a:p>
          <a:p>
            <a:pPr marL="285750" indent="-285750">
              <a:buFont typeface="Wingdings" panose="05000000000000000000" pitchFamily="2" charset="2"/>
              <a:buChar char="Ø"/>
            </a:pPr>
            <a:r>
              <a:rPr lang="es-ES" sz="2000" dirty="0"/>
              <a:t>Ayuda temporal 39ter</a:t>
            </a:r>
          </a:p>
          <a:p>
            <a:pPr marL="285750" indent="-285750">
              <a:buFont typeface="Wingdings" panose="05000000000000000000" pitchFamily="2" charset="2"/>
              <a:buChar char="Ø"/>
            </a:pPr>
            <a:r>
              <a:rPr lang="es-ES" sz="2000" dirty="0"/>
              <a:t>Instrumentos financieros</a:t>
            </a:r>
          </a:p>
          <a:p>
            <a:pPr marL="285750" indent="-285750">
              <a:buFont typeface="Wingdings" panose="05000000000000000000" pitchFamily="2" charset="2"/>
              <a:buChar char="Ø"/>
            </a:pPr>
            <a:r>
              <a:rPr lang="es-ES" sz="2000" dirty="0"/>
              <a:t>Marco temporal de ayudas estatales </a:t>
            </a:r>
          </a:p>
          <a:p>
            <a:pPr marL="285750" indent="-285750">
              <a:buFont typeface="Wingdings" panose="05000000000000000000" pitchFamily="2" charset="2"/>
              <a:buChar char="Ø"/>
            </a:pPr>
            <a:r>
              <a:rPr lang="es-ES" sz="2000" dirty="0"/>
              <a:t>Reorientación de medidas tradicionales </a:t>
            </a:r>
          </a:p>
          <a:p>
            <a:pPr marL="285750" indent="-285750">
              <a:buFont typeface="Wingdings" panose="05000000000000000000" pitchFamily="2" charset="2"/>
              <a:buChar char="Ø"/>
            </a:pPr>
            <a:r>
              <a:rPr lang="es-ES" sz="2000" dirty="0"/>
              <a:t>Gastos anteriores a la solicitud</a:t>
            </a:r>
          </a:p>
          <a:p>
            <a:pPr marL="285750" indent="-285750">
              <a:buFont typeface="Wingdings" panose="05000000000000000000" pitchFamily="2" charset="2"/>
              <a:buChar char="Ø"/>
            </a:pPr>
            <a:r>
              <a:rPr lang="es-ES" sz="2000" dirty="0"/>
              <a:t>Fuerza </a:t>
            </a:r>
          </a:p>
          <a:p>
            <a:pPr marL="285750" indent="-285750">
              <a:buFont typeface="Wingdings" panose="05000000000000000000" pitchFamily="2" charset="2"/>
              <a:buChar char="Ø"/>
            </a:pPr>
            <a:endParaRPr lang="es-ES" sz="2000" dirty="0"/>
          </a:p>
        </p:txBody>
      </p:sp>
      <p:sp>
        <p:nvSpPr>
          <p:cNvPr id="6" name="CuadroTexto 5">
            <a:extLst>
              <a:ext uri="{FF2B5EF4-FFF2-40B4-BE49-F238E27FC236}">
                <a16:creationId xmlns:a16="http://schemas.microsoft.com/office/drawing/2014/main" id="{BF54B9A5-ED53-46B2-B453-891283CFE583}"/>
              </a:ext>
            </a:extLst>
          </p:cNvPr>
          <p:cNvSpPr txBox="1"/>
          <p:nvPr/>
        </p:nvSpPr>
        <p:spPr>
          <a:xfrm>
            <a:off x="5261113" y="2003437"/>
            <a:ext cx="6308035" cy="4278094"/>
          </a:xfrm>
          <a:prstGeom prst="rect">
            <a:avLst/>
          </a:prstGeom>
          <a:noFill/>
        </p:spPr>
        <p:txBody>
          <a:bodyPr wrap="square" rtlCol="0">
            <a:spAutoFit/>
          </a:bodyPr>
          <a:lstStyle/>
          <a:p>
            <a:r>
              <a:rPr lang="es-ES" b="1" dirty="0"/>
              <a:t>Transición 14-20 a 21-27</a:t>
            </a:r>
          </a:p>
          <a:p>
            <a:r>
              <a:rPr lang="es-ES" dirty="0"/>
              <a:t>Posibilidad de ampliación 14-20 a 2021 con una anualidad 21-27</a:t>
            </a:r>
          </a:p>
          <a:p>
            <a:endParaRPr lang="es-ES" dirty="0"/>
          </a:p>
          <a:p>
            <a:endParaRPr lang="es-ES" dirty="0"/>
          </a:p>
          <a:p>
            <a:endParaRPr lang="es-ES" dirty="0"/>
          </a:p>
          <a:p>
            <a:endParaRPr lang="es-ES" dirty="0"/>
          </a:p>
          <a:p>
            <a:endParaRPr lang="es-ES" dirty="0"/>
          </a:p>
          <a:p>
            <a:r>
              <a:rPr lang="es-ES" b="1" dirty="0"/>
              <a:t>Programación 21-27</a:t>
            </a:r>
          </a:p>
          <a:p>
            <a:pPr marL="285750" indent="-285750">
              <a:buFontTx/>
              <a:buChar char="-"/>
            </a:pPr>
            <a:r>
              <a:rPr lang="es-ES" sz="1600" dirty="0"/>
              <a:t>Elaboración Plan </a:t>
            </a:r>
            <a:r>
              <a:rPr lang="es-ES" sz="1600" dirty="0" err="1"/>
              <a:t>Estratégico_PAC</a:t>
            </a:r>
            <a:endParaRPr lang="es-ES" sz="1600" dirty="0"/>
          </a:p>
          <a:p>
            <a:pPr marL="285750" indent="-285750">
              <a:buFontTx/>
              <a:buChar char="-"/>
            </a:pPr>
            <a:endParaRPr lang="es-ES" sz="1600" dirty="0"/>
          </a:p>
          <a:p>
            <a:r>
              <a:rPr lang="es-ES" sz="1600" dirty="0"/>
              <a:t>El Desarrollo Local Participativo (DLP-Leader) será obligatorio en los Planes Estratégicos del periodo 21-27, con un mínimo del 5% de </a:t>
            </a:r>
            <a:r>
              <a:rPr lang="es-ES" sz="1600" dirty="0" err="1"/>
              <a:t>Feader</a:t>
            </a:r>
            <a:r>
              <a:rPr lang="es-ES" sz="1600" dirty="0"/>
              <a:t> (art. 86.1) 80% de cofinanciación</a:t>
            </a:r>
          </a:p>
          <a:p>
            <a:r>
              <a:rPr lang="es-ES" sz="1600" dirty="0"/>
              <a:t>Se mantiene sustancialmente la regulación del DLP actual en el nuevo RDC (artículos 25 a 28) en 21-27. Este último reglamento será aprobado en 2020 y sustituirá al Reglamento 1303/2013</a:t>
            </a:r>
          </a:p>
        </p:txBody>
      </p:sp>
      <p:graphicFrame>
        <p:nvGraphicFramePr>
          <p:cNvPr id="7" name="Objeto 6">
            <a:extLst>
              <a:ext uri="{FF2B5EF4-FFF2-40B4-BE49-F238E27FC236}">
                <a16:creationId xmlns:a16="http://schemas.microsoft.com/office/drawing/2014/main" id="{2162C38E-A6E4-4F19-8FA3-66953EF3F8D4}"/>
              </a:ext>
            </a:extLst>
          </p:cNvPr>
          <p:cNvGraphicFramePr>
            <a:graphicFrameLocks noChangeAspect="1"/>
          </p:cNvGraphicFramePr>
          <p:nvPr>
            <p:extLst>
              <p:ext uri="{D42A27DB-BD31-4B8C-83A1-F6EECF244321}">
                <p14:modId xmlns:p14="http://schemas.microsoft.com/office/powerpoint/2010/main" val="3071642523"/>
              </p:ext>
            </p:extLst>
          </p:nvPr>
        </p:nvGraphicFramePr>
        <p:xfrm>
          <a:off x="5261113" y="3072127"/>
          <a:ext cx="4133576" cy="617330"/>
        </p:xfrm>
        <a:graphic>
          <a:graphicData uri="http://schemas.openxmlformats.org/presentationml/2006/ole">
            <mc:AlternateContent xmlns:mc="http://schemas.openxmlformats.org/markup-compatibility/2006">
              <mc:Choice xmlns:v="urn:schemas-microsoft-com:vml" Requires="v">
                <p:oleObj spid="_x0000_s8196" name="Objeto empaquetador del shell" showAsIcon="1" r:id="rId3" imgW="6145560" imgH="1012680" progId="Package">
                  <p:embed/>
                </p:oleObj>
              </mc:Choice>
              <mc:Fallback>
                <p:oleObj name="Objeto empaquetador del shell" showAsIcon="1" r:id="rId3" imgW="6145560" imgH="1012680" progId="Package">
                  <p:embed/>
                  <p:pic>
                    <p:nvPicPr>
                      <p:cNvPr id="0" name=""/>
                      <p:cNvPicPr/>
                      <p:nvPr/>
                    </p:nvPicPr>
                    <p:blipFill>
                      <a:blip r:embed="rId4"/>
                      <a:stretch>
                        <a:fillRect/>
                      </a:stretch>
                    </p:blipFill>
                    <p:spPr>
                      <a:xfrm>
                        <a:off x="5261113" y="3072127"/>
                        <a:ext cx="4133576" cy="617330"/>
                      </a:xfrm>
                      <a:prstGeom prst="rect">
                        <a:avLst/>
                      </a:prstGeom>
                    </p:spPr>
                  </p:pic>
                </p:oleObj>
              </mc:Fallback>
            </mc:AlternateContent>
          </a:graphicData>
        </a:graphic>
      </p:graphicFrame>
    </p:spTree>
    <p:extLst>
      <p:ext uri="{BB962C8B-B14F-4D97-AF65-F5344CB8AC3E}">
        <p14:creationId xmlns:p14="http://schemas.microsoft.com/office/powerpoint/2010/main" val="31448335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1948</Words>
  <Application>Microsoft Office PowerPoint</Application>
  <PresentationFormat>Panorámica</PresentationFormat>
  <Paragraphs>94</Paragraphs>
  <Slides>8</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3</vt:i4>
      </vt:variant>
      <vt:variant>
        <vt:lpstr>Títulos de diapositiva</vt:lpstr>
      </vt:variant>
      <vt:variant>
        <vt:i4>8</vt:i4>
      </vt:variant>
    </vt:vector>
  </HeadingPairs>
  <TitlesOfParts>
    <vt:vector size="19" baseType="lpstr">
      <vt:lpstr>Arial</vt:lpstr>
      <vt:lpstr>Calibri</vt:lpstr>
      <vt:lpstr>Calibri Light</vt:lpstr>
      <vt:lpstr>Courier New</vt:lpstr>
      <vt:lpstr>Segoe UI</vt:lpstr>
      <vt:lpstr>Times New Roman</vt:lpstr>
      <vt:lpstr>Wingdings</vt:lpstr>
      <vt:lpstr>Tema de Office</vt:lpstr>
      <vt:lpstr>Objeto empaquetador del shell</vt:lpstr>
      <vt:lpstr>Document</vt:lpstr>
      <vt:lpstr>Paquete</vt:lpstr>
      <vt:lpstr>Presentación de PowerPoint</vt:lpstr>
      <vt:lpstr>Presentación de PowerPoint</vt:lpstr>
      <vt:lpstr>Presentación de PowerPoint</vt:lpstr>
      <vt:lpstr>Presentación de PowerPoint</vt:lpstr>
      <vt:lpstr>4.3.2.1 Controles administrativos de las solicitudes de ayuda.    En relación con los criterios/requisitos de admisibilidad, los compromisos y otras obligaciones que ha de cumplir la operación por la que se solicita ayuda, en las que para determinadas operaciones ligadas al terreno (inversiones no móviles, infraestructuras, desbroces…), de acuerdo con el apartado 2 del artículo 60 del Reglamento 1305/2013 es necesario comprobar el no inicio de la operaciones, las autoridades competentes o los Grupos de Acción local deberán exigir al beneficiario pruebas documentales que permita extraer conclusiones definitivas a satisfacción de la autoridad competente Entre las diferentes pruebas que se podrán utilizar, se podrían considerar actas notariales o diferentes imágenes como ortofotos, fotos geoetiquetadas u otros elementos similares que justifiquen el no inicio de la inversión (pág 25)</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peralta</dc:creator>
  <cp:lastModifiedBy>jose luis peralta</cp:lastModifiedBy>
  <cp:revision>32</cp:revision>
  <dcterms:created xsi:type="dcterms:W3CDTF">2020-05-26T10:20:45Z</dcterms:created>
  <dcterms:modified xsi:type="dcterms:W3CDTF">2020-05-27T08:48:44Z</dcterms:modified>
</cp:coreProperties>
</file>